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DC3D9B5-D430-4338-9E97-9265AC64F040}" type="datetimeFigureOut">
              <a:rPr lang="en-IN" smtClean="0"/>
              <a:t>02-02-2022</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3114C79-DBCD-475C-95FB-A0582A4C9F03}"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01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3D9B5-D430-4338-9E97-9265AC64F040}" type="datetimeFigureOut">
              <a:rPr lang="en-IN" smtClean="0"/>
              <a:t>02-02-2022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2939958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3D9B5-D430-4338-9E97-9265AC64F040}" type="datetimeFigureOut">
              <a:rPr lang="en-IN" smtClean="0"/>
              <a:t>02-02-2022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3377225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C3D9B5-D430-4338-9E97-9265AC64F040}" type="datetimeFigureOut">
              <a:rPr lang="en-IN" smtClean="0"/>
              <a:t>02-02-2022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1459950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C3D9B5-D430-4338-9E97-9265AC64F040}" type="datetimeFigureOut">
              <a:rPr lang="en-IN" smtClean="0"/>
              <a:t>02-02-2022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114C79-DBCD-475C-95FB-A0582A4C9F03}"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783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C3D9B5-D430-4338-9E97-9265AC64F040}" type="datetimeFigureOut">
              <a:rPr lang="en-IN" smtClean="0"/>
              <a:t>02-02-2022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3727864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3D9B5-D430-4338-9E97-9265AC64F040}" type="datetimeFigureOut">
              <a:rPr lang="en-IN" smtClean="0"/>
              <a:t>02-02-2022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144473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C3D9B5-D430-4338-9E97-9265AC64F040}" type="datetimeFigureOut">
              <a:rPr lang="en-IN" smtClean="0"/>
              <a:t>02-02-2022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346762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C3D9B5-D430-4338-9E97-9265AC64F040}" type="datetimeFigureOut">
              <a:rPr lang="en-IN" smtClean="0"/>
              <a:t>02-02-2022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312409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C3D9B5-D430-4338-9E97-9265AC64F040}" type="datetimeFigureOut">
              <a:rPr lang="en-IN" smtClean="0"/>
              <a:t>02-02-2022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419386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DC3D9B5-D430-4338-9E97-9265AC64F040}" type="datetimeFigureOut">
              <a:rPr lang="en-IN" smtClean="0"/>
              <a:t>02-02-2022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114C79-DBCD-475C-95FB-A0582A4C9F03}" type="slidenum">
              <a:rPr lang="en-IN" smtClean="0"/>
              <a:t>‹#›</a:t>
            </a:fld>
            <a:endParaRPr lang="en-IN"/>
          </a:p>
        </p:txBody>
      </p:sp>
    </p:spTree>
    <p:extLst>
      <p:ext uri="{BB962C8B-B14F-4D97-AF65-F5344CB8AC3E}">
        <p14:creationId xmlns:p14="http://schemas.microsoft.com/office/powerpoint/2010/main" val="4066209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DC3D9B5-D430-4338-9E97-9265AC64F040}" type="datetimeFigureOut">
              <a:rPr lang="en-IN" smtClean="0"/>
              <a:t>02-02-2022</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3114C79-DBCD-475C-95FB-A0582A4C9F03}" type="slidenum">
              <a:rPr lang="en-IN" smtClean="0"/>
              <a:t>‹#›</a:t>
            </a:fld>
            <a:endParaRPr lang="en-IN"/>
          </a:p>
        </p:txBody>
      </p:sp>
    </p:spTree>
    <p:extLst>
      <p:ext uri="{BB962C8B-B14F-4D97-AF65-F5344CB8AC3E}">
        <p14:creationId xmlns:p14="http://schemas.microsoft.com/office/powerpoint/2010/main" val="28668102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 Id="rId5" Type="http://schemas.openxmlformats.org/officeDocument/2006/relationships/image" Target="../media/image22.tmp"/><Relationship Id="rId4" Type="http://schemas.openxmlformats.org/officeDocument/2006/relationships/image" Target="../media/image21.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7" Type="http://schemas.openxmlformats.org/officeDocument/2006/relationships/image" Target="../media/image28.tmp"/><Relationship Id="rId2" Type="http://schemas.openxmlformats.org/officeDocument/2006/relationships/image" Target="../media/image23.tmp"/><Relationship Id="rId1" Type="http://schemas.openxmlformats.org/officeDocument/2006/relationships/slideLayout" Target="../slideLayouts/slideLayout2.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8" Type="http://schemas.openxmlformats.org/officeDocument/2006/relationships/image" Target="../media/image35.tmp"/><Relationship Id="rId3" Type="http://schemas.openxmlformats.org/officeDocument/2006/relationships/image" Target="../media/image30.tmp"/><Relationship Id="rId7" Type="http://schemas.openxmlformats.org/officeDocument/2006/relationships/image" Target="../media/image34.tmp"/><Relationship Id="rId2" Type="http://schemas.openxmlformats.org/officeDocument/2006/relationships/image" Target="../media/image29.tmp"/><Relationship Id="rId1" Type="http://schemas.openxmlformats.org/officeDocument/2006/relationships/slideLayout" Target="../slideLayouts/slideLayout2.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13.xml.rels><?xml version="1.0" encoding="UTF-8" standalone="yes"?>
<Relationships xmlns="http://schemas.openxmlformats.org/package/2006/relationships"><Relationship Id="rId3" Type="http://schemas.openxmlformats.org/officeDocument/2006/relationships/image" Target="../media/image37.tmp"/><Relationship Id="rId7" Type="http://schemas.openxmlformats.org/officeDocument/2006/relationships/image" Target="../media/image41.tmp"/><Relationship Id="rId2" Type="http://schemas.openxmlformats.org/officeDocument/2006/relationships/image" Target="../media/image36.tmp"/><Relationship Id="rId1" Type="http://schemas.openxmlformats.org/officeDocument/2006/relationships/slideLayout" Target="../slideLayouts/slideLayout2.xml"/><Relationship Id="rId6" Type="http://schemas.openxmlformats.org/officeDocument/2006/relationships/image" Target="../media/image40.tmp"/><Relationship Id="rId5" Type="http://schemas.openxmlformats.org/officeDocument/2006/relationships/image" Target="../media/image39.tmp"/><Relationship Id="rId4" Type="http://schemas.openxmlformats.org/officeDocument/2006/relationships/image" Target="../media/image38.tmp"/></Relationships>
</file>

<file path=ppt/slides/_rels/slide1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5" Type="http://schemas.openxmlformats.org/officeDocument/2006/relationships/image" Target="../media/image45.tmp"/><Relationship Id="rId4" Type="http://schemas.openxmlformats.org/officeDocument/2006/relationships/image" Target="../media/image44.tmp"/></Relationships>
</file>

<file path=ppt/slides/_rels/slide15.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2.xml"/><Relationship Id="rId5" Type="http://schemas.openxmlformats.org/officeDocument/2006/relationships/image" Target="../media/image49.tmp"/><Relationship Id="rId4" Type="http://schemas.openxmlformats.org/officeDocument/2006/relationships/image" Target="../media/image48.tmp"/></Relationships>
</file>

<file path=ppt/slides/_rels/slide16.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 Id="rId4" Type="http://schemas.openxmlformats.org/officeDocument/2006/relationships/image" Target="../media/image58.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2.xml"/><Relationship Id="rId4" Type="http://schemas.openxmlformats.org/officeDocument/2006/relationships/image" Target="../media/image61.tmp"/></Relationships>
</file>

<file path=ppt/slides/_rels/slide21.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2.xml"/><Relationship Id="rId4" Type="http://schemas.openxmlformats.org/officeDocument/2006/relationships/image" Target="../media/image64.tmp"/></Relationships>
</file>

<file path=ppt/slides/_rels/slide2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 Id="rId4" Type="http://schemas.openxmlformats.org/officeDocument/2006/relationships/image" Target="../media/image67.tmp"/></Relationships>
</file>

<file path=ppt/slides/_rels/slide23.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tmp"/><Relationship Id="rId1" Type="http://schemas.openxmlformats.org/officeDocument/2006/relationships/slideLayout" Target="../slideLayouts/slideLayout2.xml"/><Relationship Id="rId4" Type="http://schemas.openxmlformats.org/officeDocument/2006/relationships/image" Target="../media/image70.tmp"/></Relationships>
</file>

<file path=ppt/slides/_rels/slide2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media/image74.tmp"/><Relationship Id="rId1" Type="http://schemas.openxmlformats.org/officeDocument/2006/relationships/slideLayout" Target="../slideLayouts/slideLayout2.xml"/><Relationship Id="rId4" Type="http://schemas.openxmlformats.org/officeDocument/2006/relationships/image" Target="../media/image76.tmp"/></Relationships>
</file>

<file path=ppt/slides/_rels/slide27.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2.xml"/><Relationship Id="rId5" Type="http://schemas.openxmlformats.org/officeDocument/2006/relationships/image" Target="../media/image80.tmp"/><Relationship Id="rId4" Type="http://schemas.openxmlformats.org/officeDocument/2006/relationships/image" Target="../media/image79.tmp"/></Relationships>
</file>

<file path=ppt/slides/_rels/slide28.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image" Target="../media/image81.tmp"/><Relationship Id="rId1" Type="http://schemas.openxmlformats.org/officeDocument/2006/relationships/slideLayout" Target="../slideLayouts/slideLayout2.xml"/><Relationship Id="rId5" Type="http://schemas.openxmlformats.org/officeDocument/2006/relationships/image" Target="../media/image84.tmp"/><Relationship Id="rId4" Type="http://schemas.openxmlformats.org/officeDocument/2006/relationships/image" Target="../media/image83.tmp"/></Relationships>
</file>

<file path=ppt/slides/_rels/slide29.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image" Target="../media/image87.tmp"/><Relationship Id="rId1" Type="http://schemas.openxmlformats.org/officeDocument/2006/relationships/slideLayout" Target="../slideLayouts/slideLayout2.xml"/><Relationship Id="rId5" Type="http://schemas.openxmlformats.org/officeDocument/2006/relationships/image" Target="../media/image90.tmp"/><Relationship Id="rId4" Type="http://schemas.openxmlformats.org/officeDocument/2006/relationships/image" Target="../media/image89.tmp"/></Relationships>
</file>

<file path=ppt/slides/_rels/slide31.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image" Target="../media/image91.tmp"/><Relationship Id="rId1" Type="http://schemas.openxmlformats.org/officeDocument/2006/relationships/slideLayout" Target="../slideLayouts/slideLayout2.xml"/><Relationship Id="rId5" Type="http://schemas.openxmlformats.org/officeDocument/2006/relationships/image" Target="../media/image94.tmp"/><Relationship Id="rId4" Type="http://schemas.openxmlformats.org/officeDocument/2006/relationships/image" Target="../media/image93.tmp"/></Relationships>
</file>

<file path=ppt/slides/_rels/slide32.xml.rels><?xml version="1.0" encoding="UTF-8" standalone="yes"?>
<Relationships xmlns="http://schemas.openxmlformats.org/package/2006/relationships"><Relationship Id="rId3" Type="http://schemas.openxmlformats.org/officeDocument/2006/relationships/image" Target="../media/image96.tmp"/><Relationship Id="rId2" Type="http://schemas.openxmlformats.org/officeDocument/2006/relationships/image" Target="../media/image95.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3.tmp"/><Relationship Id="rId2" Type="http://schemas.openxmlformats.org/officeDocument/2006/relationships/image" Target="../media/image102.tmp"/><Relationship Id="rId1" Type="http://schemas.openxmlformats.org/officeDocument/2006/relationships/slideLayout" Target="../slideLayouts/slideLayout2.xml"/><Relationship Id="rId4" Type="http://schemas.openxmlformats.org/officeDocument/2006/relationships/image" Target="../media/image104.tmp"/></Relationships>
</file>

<file path=ppt/slides/_rels/slide37.xml.rels><?xml version="1.0" encoding="UTF-8" standalone="yes"?>
<Relationships xmlns="http://schemas.openxmlformats.org/package/2006/relationships"><Relationship Id="rId3" Type="http://schemas.openxmlformats.org/officeDocument/2006/relationships/image" Target="../media/image106.tmp"/><Relationship Id="rId2" Type="http://schemas.openxmlformats.org/officeDocument/2006/relationships/image" Target="../media/image105.tmp"/><Relationship Id="rId1" Type="http://schemas.openxmlformats.org/officeDocument/2006/relationships/slideLayout" Target="../slideLayouts/slideLayout2.xml"/><Relationship Id="rId4" Type="http://schemas.openxmlformats.org/officeDocument/2006/relationships/image" Target="../media/image107.tmp"/></Relationships>
</file>

<file path=ppt/slides/_rels/slide38.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1.tmp"/><Relationship Id="rId2" Type="http://schemas.openxmlformats.org/officeDocument/2006/relationships/image" Target="../media/image110.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media/image112.tmp"/><Relationship Id="rId1" Type="http://schemas.openxmlformats.org/officeDocument/2006/relationships/slideLayout" Target="../slideLayouts/slideLayout2.xml"/><Relationship Id="rId4" Type="http://schemas.openxmlformats.org/officeDocument/2006/relationships/image" Target="../media/image114.tmp"/></Relationships>
</file>

<file path=ppt/slides/_rels/slide41.xml.rels><?xml version="1.0" encoding="UTF-8" standalone="yes"?>
<Relationships xmlns="http://schemas.openxmlformats.org/package/2006/relationships"><Relationship Id="rId3" Type="http://schemas.openxmlformats.org/officeDocument/2006/relationships/image" Target="../media/image116.tmp"/><Relationship Id="rId2" Type="http://schemas.openxmlformats.org/officeDocument/2006/relationships/image" Target="../media/image115.tmp"/><Relationship Id="rId1" Type="http://schemas.openxmlformats.org/officeDocument/2006/relationships/slideLayout" Target="../slideLayouts/slideLayout2.xml"/><Relationship Id="rId4" Type="http://schemas.openxmlformats.org/officeDocument/2006/relationships/image" Target="../media/image117.tmp"/></Relationships>
</file>

<file path=ppt/slides/_rels/slide42.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tmp"/><Relationship Id="rId2" Type="http://schemas.openxmlformats.org/officeDocument/2006/relationships/image" Target="../media/image119.tmp"/><Relationship Id="rId1" Type="http://schemas.openxmlformats.org/officeDocument/2006/relationships/slideLayout" Target="../slideLayouts/slideLayout2.xml"/><Relationship Id="rId5" Type="http://schemas.openxmlformats.org/officeDocument/2006/relationships/image" Target="../media/image122.tmp"/><Relationship Id="rId4" Type="http://schemas.openxmlformats.org/officeDocument/2006/relationships/image" Target="../media/image121.tmp"/></Relationships>
</file>

<file path=ppt/slides/_rels/slide44.xml.rels><?xml version="1.0" encoding="UTF-8" standalone="yes"?>
<Relationships xmlns="http://schemas.openxmlformats.org/package/2006/relationships"><Relationship Id="rId3" Type="http://schemas.openxmlformats.org/officeDocument/2006/relationships/image" Target="../media/image124.tmp"/><Relationship Id="rId2" Type="http://schemas.openxmlformats.org/officeDocument/2006/relationships/image" Target="../media/image123.tmp"/><Relationship Id="rId1" Type="http://schemas.openxmlformats.org/officeDocument/2006/relationships/slideLayout" Target="../slideLayouts/slideLayout2.xml"/><Relationship Id="rId6" Type="http://schemas.openxmlformats.org/officeDocument/2006/relationships/image" Target="../media/image127.tmp"/><Relationship Id="rId5" Type="http://schemas.openxmlformats.org/officeDocument/2006/relationships/image" Target="../media/image126.tmp"/><Relationship Id="rId4" Type="http://schemas.openxmlformats.org/officeDocument/2006/relationships/image" Target="../media/image125.tmp"/></Relationships>
</file>

<file path=ppt/slides/_rels/slide45.xml.rels><?xml version="1.0" encoding="UTF-8" standalone="yes"?>
<Relationships xmlns="http://schemas.openxmlformats.org/package/2006/relationships"><Relationship Id="rId8" Type="http://schemas.openxmlformats.org/officeDocument/2006/relationships/image" Target="../media/image134.tmp"/><Relationship Id="rId3" Type="http://schemas.openxmlformats.org/officeDocument/2006/relationships/image" Target="../media/image129.tmp"/><Relationship Id="rId7" Type="http://schemas.openxmlformats.org/officeDocument/2006/relationships/image" Target="../media/image133.tmp"/><Relationship Id="rId2" Type="http://schemas.openxmlformats.org/officeDocument/2006/relationships/image" Target="../media/image128.tmp"/><Relationship Id="rId1" Type="http://schemas.openxmlformats.org/officeDocument/2006/relationships/slideLayout" Target="../slideLayouts/slideLayout2.xml"/><Relationship Id="rId6" Type="http://schemas.openxmlformats.org/officeDocument/2006/relationships/image" Target="../media/image132.tmp"/><Relationship Id="rId5" Type="http://schemas.openxmlformats.org/officeDocument/2006/relationships/image" Target="../media/image131.tmp"/><Relationship Id="rId4" Type="http://schemas.openxmlformats.org/officeDocument/2006/relationships/image" Target="../media/image130.tmp"/></Relationships>
</file>

<file path=ppt/slides/_rels/slide46.xml.rels><?xml version="1.0" encoding="UTF-8" standalone="yes"?>
<Relationships xmlns="http://schemas.openxmlformats.org/package/2006/relationships"><Relationship Id="rId3" Type="http://schemas.openxmlformats.org/officeDocument/2006/relationships/image" Target="../media/image136.tmp"/><Relationship Id="rId7" Type="http://schemas.openxmlformats.org/officeDocument/2006/relationships/image" Target="../media/image140.tmp"/><Relationship Id="rId2" Type="http://schemas.openxmlformats.org/officeDocument/2006/relationships/image" Target="../media/image135.tmp"/><Relationship Id="rId1" Type="http://schemas.openxmlformats.org/officeDocument/2006/relationships/slideLayout" Target="../slideLayouts/slideLayout2.xml"/><Relationship Id="rId6" Type="http://schemas.openxmlformats.org/officeDocument/2006/relationships/image" Target="../media/image139.tmp"/><Relationship Id="rId5" Type="http://schemas.openxmlformats.org/officeDocument/2006/relationships/image" Target="../media/image138.tmp"/><Relationship Id="rId4" Type="http://schemas.openxmlformats.org/officeDocument/2006/relationships/image" Target="../media/image137.tmp"/></Relationships>
</file>

<file path=ppt/slides/_rels/slide47.xml.rels><?xml version="1.0" encoding="UTF-8" standalone="yes"?>
<Relationships xmlns="http://schemas.openxmlformats.org/package/2006/relationships"><Relationship Id="rId3" Type="http://schemas.openxmlformats.org/officeDocument/2006/relationships/image" Target="../media/image142.tmp"/><Relationship Id="rId7" Type="http://schemas.openxmlformats.org/officeDocument/2006/relationships/image" Target="../media/image146.tmp"/><Relationship Id="rId2" Type="http://schemas.openxmlformats.org/officeDocument/2006/relationships/image" Target="../media/image141.tmp"/><Relationship Id="rId1" Type="http://schemas.openxmlformats.org/officeDocument/2006/relationships/slideLayout" Target="../slideLayouts/slideLayout2.xml"/><Relationship Id="rId6" Type="http://schemas.openxmlformats.org/officeDocument/2006/relationships/image" Target="../media/image145.tmp"/><Relationship Id="rId5" Type="http://schemas.openxmlformats.org/officeDocument/2006/relationships/image" Target="../media/image144.tmp"/><Relationship Id="rId4" Type="http://schemas.openxmlformats.org/officeDocument/2006/relationships/image" Target="../media/image143.tmp"/></Relationships>
</file>

<file path=ppt/slides/_rels/slide48.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2.xml"/><Relationship Id="rId5" Type="http://schemas.openxmlformats.org/officeDocument/2006/relationships/image" Target="../media/image150.tmp"/><Relationship Id="rId4" Type="http://schemas.openxmlformats.org/officeDocument/2006/relationships/image" Target="../media/image149.tmp"/></Relationships>
</file>

<file path=ppt/slides/_rels/slide49.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image" Target="../media/image151.tmp"/><Relationship Id="rId1" Type="http://schemas.openxmlformats.org/officeDocument/2006/relationships/slideLayout" Target="../slideLayouts/slideLayout2.xml"/><Relationship Id="rId6" Type="http://schemas.openxmlformats.org/officeDocument/2006/relationships/image" Target="../media/image155.tmp"/><Relationship Id="rId5" Type="http://schemas.openxmlformats.org/officeDocument/2006/relationships/image" Target="../media/image154.tmp"/><Relationship Id="rId4" Type="http://schemas.openxmlformats.org/officeDocument/2006/relationships/image" Target="../media/image153.tmp"/></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50.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image" Target="../media/image156.tmp"/><Relationship Id="rId1" Type="http://schemas.openxmlformats.org/officeDocument/2006/relationships/slideLayout" Target="../slideLayouts/slideLayout2.xml"/><Relationship Id="rId6" Type="http://schemas.openxmlformats.org/officeDocument/2006/relationships/image" Target="../media/image160.tmp"/><Relationship Id="rId5" Type="http://schemas.openxmlformats.org/officeDocument/2006/relationships/image" Target="../media/image159.tmp"/><Relationship Id="rId4" Type="http://schemas.openxmlformats.org/officeDocument/2006/relationships/image" Target="../media/image158.tmp"/></Relationships>
</file>

<file path=ppt/slides/_rels/slide51.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image" Target="../media/image161.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4.tmp"/><Relationship Id="rId2" Type="http://schemas.openxmlformats.org/officeDocument/2006/relationships/image" Target="../media/image163.tmp"/><Relationship Id="rId1" Type="http://schemas.openxmlformats.org/officeDocument/2006/relationships/slideLayout" Target="../slideLayouts/slideLayout2.xml"/><Relationship Id="rId4" Type="http://schemas.openxmlformats.org/officeDocument/2006/relationships/image" Target="../media/image165.tmp"/></Relationships>
</file>

<file path=ppt/slides/_rels/slide53.xml.rels><?xml version="1.0" encoding="UTF-8" standalone="yes"?>
<Relationships xmlns="http://schemas.openxmlformats.org/package/2006/relationships"><Relationship Id="rId3" Type="http://schemas.openxmlformats.org/officeDocument/2006/relationships/image" Target="../media/image167.tmp"/><Relationship Id="rId2" Type="http://schemas.openxmlformats.org/officeDocument/2006/relationships/image" Target="../media/image166.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9.tmp"/><Relationship Id="rId2" Type="http://schemas.openxmlformats.org/officeDocument/2006/relationships/image" Target="../media/image168.tmp"/><Relationship Id="rId1" Type="http://schemas.openxmlformats.org/officeDocument/2006/relationships/slideLayout" Target="../slideLayouts/slideLayout2.xml"/><Relationship Id="rId5" Type="http://schemas.openxmlformats.org/officeDocument/2006/relationships/image" Target="../media/image171.tmp"/><Relationship Id="rId4" Type="http://schemas.openxmlformats.org/officeDocument/2006/relationships/image" Target="../media/image170.tmp"/></Relationships>
</file>

<file path=ppt/slides/_rels/slide55.xml.rels><?xml version="1.0" encoding="UTF-8" standalone="yes"?>
<Relationships xmlns="http://schemas.openxmlformats.org/package/2006/relationships"><Relationship Id="rId3" Type="http://schemas.openxmlformats.org/officeDocument/2006/relationships/image" Target="../media/image173.tmp"/><Relationship Id="rId2" Type="http://schemas.openxmlformats.org/officeDocument/2006/relationships/image" Target="../media/image172.tmp"/><Relationship Id="rId1" Type="http://schemas.openxmlformats.org/officeDocument/2006/relationships/slideLayout" Target="../slideLayouts/slideLayout2.xml"/><Relationship Id="rId5" Type="http://schemas.openxmlformats.org/officeDocument/2006/relationships/image" Target="../media/image175.tmp"/><Relationship Id="rId4" Type="http://schemas.openxmlformats.org/officeDocument/2006/relationships/image" Target="../media/image174.tmp"/></Relationships>
</file>

<file path=ppt/slides/_rels/slide56.xml.rels><?xml version="1.0" encoding="UTF-8" standalone="yes"?>
<Relationships xmlns="http://schemas.openxmlformats.org/package/2006/relationships"><Relationship Id="rId3" Type="http://schemas.openxmlformats.org/officeDocument/2006/relationships/image" Target="../media/image177.tmp"/><Relationship Id="rId2" Type="http://schemas.openxmlformats.org/officeDocument/2006/relationships/image" Target="../media/image176.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9.tmp"/><Relationship Id="rId2" Type="http://schemas.openxmlformats.org/officeDocument/2006/relationships/image" Target="../media/image178.tmp"/><Relationship Id="rId1" Type="http://schemas.openxmlformats.org/officeDocument/2006/relationships/slideLayout" Target="../slideLayouts/slideLayout2.xml"/><Relationship Id="rId5" Type="http://schemas.openxmlformats.org/officeDocument/2006/relationships/image" Target="../media/image181.tmp"/><Relationship Id="rId4" Type="http://schemas.openxmlformats.org/officeDocument/2006/relationships/image" Target="../media/image180.tmp"/></Relationships>
</file>

<file path=ppt/slides/_rels/slide58.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image" Target="../media/image182.tmp"/><Relationship Id="rId1" Type="http://schemas.openxmlformats.org/officeDocument/2006/relationships/slideLayout" Target="../slideLayouts/slideLayout2.xml"/><Relationship Id="rId5" Type="http://schemas.openxmlformats.org/officeDocument/2006/relationships/image" Target="../media/image185.tmp"/><Relationship Id="rId4" Type="http://schemas.openxmlformats.org/officeDocument/2006/relationships/image" Target="../media/image184.tmp"/></Relationships>
</file>

<file path=ppt/slides/_rels/slide59.xml.rels><?xml version="1.0" encoding="UTF-8" standalone="yes"?>
<Relationships xmlns="http://schemas.openxmlformats.org/package/2006/relationships"><Relationship Id="rId3" Type="http://schemas.openxmlformats.org/officeDocument/2006/relationships/image" Target="../media/image187.tmp"/><Relationship Id="rId2" Type="http://schemas.openxmlformats.org/officeDocument/2006/relationships/image" Target="../media/image186.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60.xml.rels><?xml version="1.0" encoding="UTF-8" standalone="yes"?>
<Relationships xmlns="http://schemas.openxmlformats.org/package/2006/relationships"><Relationship Id="rId3" Type="http://schemas.openxmlformats.org/officeDocument/2006/relationships/image" Target="../media/image189.tmp"/><Relationship Id="rId2" Type="http://schemas.openxmlformats.org/officeDocument/2006/relationships/image" Target="../media/image188.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1.tmp"/><Relationship Id="rId2" Type="http://schemas.openxmlformats.org/officeDocument/2006/relationships/image" Target="../media/image190.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2.tmp"/><Relationship Id="rId1" Type="http://schemas.openxmlformats.org/officeDocument/2006/relationships/slideLayout" Target="../slideLayouts/slideLayout2.xml"/><Relationship Id="rId4" Type="http://schemas.openxmlformats.org/officeDocument/2006/relationships/image" Target="../media/image194.tmp"/></Relationships>
</file>

<file path=ppt/slides/_rels/slide63.xml.rels><?xml version="1.0" encoding="UTF-8" standalone="yes"?>
<Relationships xmlns="http://schemas.openxmlformats.org/package/2006/relationships"><Relationship Id="rId2" Type="http://schemas.openxmlformats.org/officeDocument/2006/relationships/image" Target="../media/image195.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7.tmp"/><Relationship Id="rId2" Type="http://schemas.openxmlformats.org/officeDocument/2006/relationships/image" Target="../media/image196.tmp"/><Relationship Id="rId1" Type="http://schemas.openxmlformats.org/officeDocument/2006/relationships/slideLayout" Target="../slideLayouts/slideLayout2.xml"/><Relationship Id="rId4" Type="http://schemas.openxmlformats.org/officeDocument/2006/relationships/image" Target="../media/image198.tmp"/></Relationships>
</file>

<file path=ppt/slides/_rels/slide65.xml.rels><?xml version="1.0" encoding="UTF-8" standalone="yes"?>
<Relationships xmlns="http://schemas.openxmlformats.org/package/2006/relationships"><Relationship Id="rId3" Type="http://schemas.openxmlformats.org/officeDocument/2006/relationships/image" Target="../media/image200.tmp"/><Relationship Id="rId2" Type="http://schemas.openxmlformats.org/officeDocument/2006/relationships/image" Target="../media/image199.tmp"/><Relationship Id="rId1" Type="http://schemas.openxmlformats.org/officeDocument/2006/relationships/slideLayout" Target="../slideLayouts/slideLayout2.xml"/><Relationship Id="rId5" Type="http://schemas.openxmlformats.org/officeDocument/2006/relationships/image" Target="../media/image202.tmp"/><Relationship Id="rId4" Type="http://schemas.openxmlformats.org/officeDocument/2006/relationships/image" Target="../media/image201.tmp"/></Relationships>
</file>

<file path=ppt/slides/_rels/slide66.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image" Target="../media/image203.tmp"/><Relationship Id="rId1" Type="http://schemas.openxmlformats.org/officeDocument/2006/relationships/slideLayout" Target="../slideLayouts/slideLayout2.xml"/><Relationship Id="rId6" Type="http://schemas.openxmlformats.org/officeDocument/2006/relationships/image" Target="../media/image207.tmp"/><Relationship Id="rId5" Type="http://schemas.openxmlformats.org/officeDocument/2006/relationships/image" Target="../media/image206.tmp"/><Relationship Id="rId4" Type="http://schemas.openxmlformats.org/officeDocument/2006/relationships/image" Target="../media/image205.tmp"/></Relationships>
</file>

<file path=ppt/slides/_rels/slide67.xml.rels><?xml version="1.0" encoding="UTF-8" standalone="yes"?>
<Relationships xmlns="http://schemas.openxmlformats.org/package/2006/relationships"><Relationship Id="rId3" Type="http://schemas.openxmlformats.org/officeDocument/2006/relationships/image" Target="../media/image209.tmp"/><Relationship Id="rId2" Type="http://schemas.openxmlformats.org/officeDocument/2006/relationships/image" Target="../media/image208.tmp"/><Relationship Id="rId1" Type="http://schemas.openxmlformats.org/officeDocument/2006/relationships/slideLayout" Target="../slideLayouts/slideLayout2.xml"/><Relationship Id="rId5" Type="http://schemas.openxmlformats.org/officeDocument/2006/relationships/image" Target="../media/image211.tmp"/><Relationship Id="rId4" Type="http://schemas.openxmlformats.org/officeDocument/2006/relationships/image" Target="../media/image210.tmp"/></Relationships>
</file>

<file path=ppt/slides/_rels/slide68.xml.rels><?xml version="1.0" encoding="UTF-8" standalone="yes"?>
<Relationships xmlns="http://schemas.openxmlformats.org/package/2006/relationships"><Relationship Id="rId3" Type="http://schemas.openxmlformats.org/officeDocument/2006/relationships/image" Target="../media/image213.tmp"/><Relationship Id="rId2" Type="http://schemas.openxmlformats.org/officeDocument/2006/relationships/image" Target="../media/image212.tmp"/><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6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 Id="rId5" Type="http://schemas.openxmlformats.org/officeDocument/2006/relationships/image" Target="../media/image13.tmp"/><Relationship Id="rId4" Type="http://schemas.openxmlformats.org/officeDocument/2006/relationships/image" Target="../media/image12.tm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2.xml"/><Relationship Id="rId4" Type="http://schemas.openxmlformats.org/officeDocument/2006/relationships/image" Target="../media/image18.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E922-E270-48A6-A3E1-24799498B6F6}"/>
              </a:ext>
            </a:extLst>
          </p:cNvPr>
          <p:cNvSpPr>
            <a:spLocks noGrp="1"/>
          </p:cNvSpPr>
          <p:nvPr>
            <p:ph type="ctrTitle"/>
          </p:nvPr>
        </p:nvSpPr>
        <p:spPr>
          <a:xfrm>
            <a:off x="2566505" y="2597867"/>
            <a:ext cx="7190055" cy="1662266"/>
          </a:xfrm>
        </p:spPr>
        <p:txBody>
          <a:bodyPr/>
          <a:lstStyle/>
          <a:p>
            <a:r>
              <a:rPr lang="en-IN" sz="3600" cap="all" dirty="0">
                <a:ln w="3175" cmpd="sng">
                  <a:noFill/>
                </a:ln>
                <a:solidFill>
                  <a:schemeClr val="tx1"/>
                </a:solidFill>
                <a:latin typeface="Arial" panose="020B0604020202020204" pitchFamily="34" charset="0"/>
                <a:cs typeface="Arial" panose="020B0604020202020204" pitchFamily="34" charset="0"/>
              </a:rPr>
              <a:t>HOUSING- PRICE PREDICTION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BCA01C1B-E573-4AB2-8948-CE8A0F3432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31055" y="527559"/>
            <a:ext cx="2929890" cy="2133600"/>
          </a:xfrm>
          <a:prstGeom prst="rect">
            <a:avLst/>
          </a:prstGeom>
          <a:noFill/>
          <a:ln>
            <a:noFill/>
          </a:ln>
        </p:spPr>
      </p:pic>
      <p:sp>
        <p:nvSpPr>
          <p:cNvPr id="5" name="TextBox 4">
            <a:extLst>
              <a:ext uri="{FF2B5EF4-FFF2-40B4-BE49-F238E27FC236}">
                <a16:creationId xmlns:a16="http://schemas.microsoft.com/office/drawing/2014/main" id="{5F71CDE2-AA93-4448-A000-69225DE9D047}"/>
              </a:ext>
            </a:extLst>
          </p:cNvPr>
          <p:cNvSpPr txBox="1"/>
          <p:nvPr/>
        </p:nvSpPr>
        <p:spPr>
          <a:xfrm>
            <a:off x="8247355" y="5610687"/>
            <a:ext cx="3311371" cy="369332"/>
          </a:xfrm>
          <a:prstGeom prst="rect">
            <a:avLst/>
          </a:prstGeom>
          <a:noFill/>
        </p:spPr>
        <p:txBody>
          <a:bodyPr wrap="square" rtlCol="0">
            <a:spAutoFit/>
          </a:bodyPr>
          <a:lstStyle/>
          <a:p>
            <a:r>
              <a:rPr lang="en-US" dirty="0"/>
              <a:t>BY: </a:t>
            </a:r>
            <a:r>
              <a:rPr lang="en-IN" dirty="0">
                <a:latin typeface="Calibri" panose="020F0502020204030204" pitchFamily="34" charset="0"/>
                <a:cs typeface="Times New Roman" panose="02020603050405020304" pitchFamily="18" charset="0"/>
              </a:rPr>
              <a:t>ARGHA KUMAR MAITI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1515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3A98C-AE6F-40DA-8893-7953CACFA19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E89B0789-2AD7-4646-9BFD-BE7E7B7D464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691743" y="454937"/>
            <a:ext cx="3943053" cy="5865964"/>
          </a:xfrm>
          <a:prstGeom prst="rect">
            <a:avLst/>
          </a:prstGeom>
        </p:spPr>
      </p:pic>
      <p:pic>
        <p:nvPicPr>
          <p:cNvPr id="4" name="Picture 3">
            <a:extLst>
              <a:ext uri="{FF2B5EF4-FFF2-40B4-BE49-F238E27FC236}">
                <a16:creationId xmlns:a16="http://schemas.microsoft.com/office/drawing/2014/main" id="{8C2034DF-99B1-4FA3-A8A5-23017CD06BF7}"/>
              </a:ext>
            </a:extLst>
          </p:cNvPr>
          <p:cNvPicPr/>
          <p:nvPr/>
        </p:nvPicPr>
        <p:blipFill>
          <a:blip r:embed="rId3">
            <a:extLst>
              <a:ext uri="{28A0092B-C50C-407E-A947-70E740481C1C}">
                <a14:useLocalDpi xmlns:a14="http://schemas.microsoft.com/office/drawing/2010/main" val="0"/>
              </a:ext>
            </a:extLst>
          </a:blip>
          <a:stretch>
            <a:fillRect/>
          </a:stretch>
        </p:blipFill>
        <p:spPr>
          <a:xfrm>
            <a:off x="646110" y="452718"/>
            <a:ext cx="2967101" cy="5868183"/>
          </a:xfrm>
          <a:prstGeom prst="rect">
            <a:avLst/>
          </a:prstGeom>
        </p:spPr>
      </p:pic>
      <p:pic>
        <p:nvPicPr>
          <p:cNvPr id="6" name="Picture 5">
            <a:extLst>
              <a:ext uri="{FF2B5EF4-FFF2-40B4-BE49-F238E27FC236}">
                <a16:creationId xmlns:a16="http://schemas.microsoft.com/office/drawing/2014/main" id="{B596155E-5A63-4CB9-85AE-4551C29F24AA}"/>
              </a:ext>
            </a:extLst>
          </p:cNvPr>
          <p:cNvPicPr/>
          <p:nvPr/>
        </p:nvPicPr>
        <p:blipFill>
          <a:blip r:embed="rId4">
            <a:extLst>
              <a:ext uri="{28A0092B-C50C-407E-A947-70E740481C1C}">
                <a14:useLocalDpi xmlns:a14="http://schemas.microsoft.com/office/drawing/2010/main" val="0"/>
              </a:ext>
            </a:extLst>
          </a:blip>
          <a:stretch>
            <a:fillRect/>
          </a:stretch>
        </p:blipFill>
        <p:spPr>
          <a:xfrm>
            <a:off x="7713328" y="452718"/>
            <a:ext cx="3729989" cy="3213760"/>
          </a:xfrm>
          <a:prstGeom prst="rect">
            <a:avLst/>
          </a:prstGeom>
        </p:spPr>
      </p:pic>
      <p:pic>
        <p:nvPicPr>
          <p:cNvPr id="7" name="Picture 6">
            <a:extLst>
              <a:ext uri="{FF2B5EF4-FFF2-40B4-BE49-F238E27FC236}">
                <a16:creationId xmlns:a16="http://schemas.microsoft.com/office/drawing/2014/main" id="{25BD5FE4-F0D7-466C-B514-84F14C495F5C}"/>
              </a:ext>
            </a:extLst>
          </p:cNvPr>
          <p:cNvPicPr/>
          <p:nvPr/>
        </p:nvPicPr>
        <p:blipFill>
          <a:blip r:embed="rId5">
            <a:extLst>
              <a:ext uri="{28A0092B-C50C-407E-A947-70E740481C1C}">
                <a14:useLocalDpi xmlns:a14="http://schemas.microsoft.com/office/drawing/2010/main" val="0"/>
              </a:ext>
            </a:extLst>
          </a:blip>
          <a:stretch>
            <a:fillRect/>
          </a:stretch>
        </p:blipFill>
        <p:spPr>
          <a:xfrm>
            <a:off x="7785328" y="3737499"/>
            <a:ext cx="3760561" cy="2667783"/>
          </a:xfrm>
          <a:prstGeom prst="rect">
            <a:avLst/>
          </a:prstGeom>
        </p:spPr>
      </p:pic>
    </p:spTree>
    <p:extLst>
      <p:ext uri="{BB962C8B-B14F-4D97-AF65-F5344CB8AC3E}">
        <p14:creationId xmlns:p14="http://schemas.microsoft.com/office/powerpoint/2010/main" val="2836925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72C5-76C9-4A2C-BD1D-5A5C885594E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71E361F-F30E-49E4-B3A8-FF3D9D759F8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79761" y="298668"/>
            <a:ext cx="3355540" cy="2923926"/>
          </a:xfrm>
          <a:prstGeom prst="rect">
            <a:avLst/>
          </a:prstGeom>
        </p:spPr>
      </p:pic>
      <p:pic>
        <p:nvPicPr>
          <p:cNvPr id="4" name="Picture 3">
            <a:extLst>
              <a:ext uri="{FF2B5EF4-FFF2-40B4-BE49-F238E27FC236}">
                <a16:creationId xmlns:a16="http://schemas.microsoft.com/office/drawing/2014/main" id="{6EE46D8E-3E9D-4CF7-AC6A-5C591BC4A76E}"/>
              </a:ext>
            </a:extLst>
          </p:cNvPr>
          <p:cNvPicPr/>
          <p:nvPr/>
        </p:nvPicPr>
        <p:blipFill>
          <a:blip r:embed="rId3">
            <a:extLst>
              <a:ext uri="{28A0092B-C50C-407E-A947-70E740481C1C}">
                <a14:useLocalDpi xmlns:a14="http://schemas.microsoft.com/office/drawing/2010/main" val="0"/>
              </a:ext>
            </a:extLst>
          </a:blip>
          <a:stretch>
            <a:fillRect/>
          </a:stretch>
        </p:blipFill>
        <p:spPr>
          <a:xfrm>
            <a:off x="592899" y="296482"/>
            <a:ext cx="3238781" cy="2926112"/>
          </a:xfrm>
          <a:prstGeom prst="rect">
            <a:avLst/>
          </a:prstGeom>
        </p:spPr>
      </p:pic>
      <p:pic>
        <p:nvPicPr>
          <p:cNvPr id="6" name="Picture 5">
            <a:extLst>
              <a:ext uri="{FF2B5EF4-FFF2-40B4-BE49-F238E27FC236}">
                <a16:creationId xmlns:a16="http://schemas.microsoft.com/office/drawing/2014/main" id="{33B1BE6B-08D6-4ADC-8FFC-4274B8AD4B09}"/>
              </a:ext>
            </a:extLst>
          </p:cNvPr>
          <p:cNvPicPr/>
          <p:nvPr/>
        </p:nvPicPr>
        <p:blipFill>
          <a:blip r:embed="rId4">
            <a:extLst>
              <a:ext uri="{28A0092B-C50C-407E-A947-70E740481C1C}">
                <a14:useLocalDpi xmlns:a14="http://schemas.microsoft.com/office/drawing/2010/main" val="0"/>
              </a:ext>
            </a:extLst>
          </a:blip>
          <a:stretch>
            <a:fillRect/>
          </a:stretch>
        </p:blipFill>
        <p:spPr>
          <a:xfrm>
            <a:off x="7305769" y="296482"/>
            <a:ext cx="3084102" cy="2923926"/>
          </a:xfrm>
          <a:prstGeom prst="rect">
            <a:avLst/>
          </a:prstGeom>
        </p:spPr>
      </p:pic>
      <p:pic>
        <p:nvPicPr>
          <p:cNvPr id="7" name="Picture 6">
            <a:extLst>
              <a:ext uri="{FF2B5EF4-FFF2-40B4-BE49-F238E27FC236}">
                <a16:creationId xmlns:a16="http://schemas.microsoft.com/office/drawing/2014/main" id="{C0E591DC-8C07-48FF-A3DA-ACFC01E2AE08}"/>
              </a:ext>
            </a:extLst>
          </p:cNvPr>
          <p:cNvPicPr/>
          <p:nvPr/>
        </p:nvPicPr>
        <p:blipFill>
          <a:blip r:embed="rId5">
            <a:extLst>
              <a:ext uri="{28A0092B-C50C-407E-A947-70E740481C1C}">
                <a14:useLocalDpi xmlns:a14="http://schemas.microsoft.com/office/drawing/2010/main" val="0"/>
              </a:ext>
            </a:extLst>
          </a:blip>
          <a:stretch>
            <a:fillRect/>
          </a:stretch>
        </p:blipFill>
        <p:spPr>
          <a:xfrm>
            <a:off x="537985" y="3325134"/>
            <a:ext cx="3527987" cy="3013075"/>
          </a:xfrm>
          <a:prstGeom prst="rect">
            <a:avLst/>
          </a:prstGeom>
        </p:spPr>
      </p:pic>
      <p:pic>
        <p:nvPicPr>
          <p:cNvPr id="8" name="Picture 7">
            <a:extLst>
              <a:ext uri="{FF2B5EF4-FFF2-40B4-BE49-F238E27FC236}">
                <a16:creationId xmlns:a16="http://schemas.microsoft.com/office/drawing/2014/main" id="{95BD6611-2382-4EC4-947E-25E0F51385A6}"/>
              </a:ext>
            </a:extLst>
          </p:cNvPr>
          <p:cNvPicPr/>
          <p:nvPr/>
        </p:nvPicPr>
        <p:blipFill>
          <a:blip r:embed="rId6">
            <a:extLst>
              <a:ext uri="{28A0092B-C50C-407E-A947-70E740481C1C}">
                <a14:useLocalDpi xmlns:a14="http://schemas.microsoft.com/office/drawing/2010/main" val="0"/>
              </a:ext>
            </a:extLst>
          </a:blip>
          <a:stretch>
            <a:fillRect/>
          </a:stretch>
        </p:blipFill>
        <p:spPr>
          <a:xfrm>
            <a:off x="4220221" y="3342042"/>
            <a:ext cx="3084102" cy="2996167"/>
          </a:xfrm>
          <a:prstGeom prst="rect">
            <a:avLst/>
          </a:prstGeom>
        </p:spPr>
      </p:pic>
      <p:pic>
        <p:nvPicPr>
          <p:cNvPr id="9" name="Picture 8">
            <a:extLst>
              <a:ext uri="{FF2B5EF4-FFF2-40B4-BE49-F238E27FC236}">
                <a16:creationId xmlns:a16="http://schemas.microsoft.com/office/drawing/2014/main" id="{F1450331-3210-4324-A716-DB93452AB79A}"/>
              </a:ext>
            </a:extLst>
          </p:cNvPr>
          <p:cNvPicPr/>
          <p:nvPr/>
        </p:nvPicPr>
        <p:blipFill>
          <a:blip r:embed="rId7">
            <a:extLst>
              <a:ext uri="{28A0092B-C50C-407E-A947-70E740481C1C}">
                <a14:useLocalDpi xmlns:a14="http://schemas.microsoft.com/office/drawing/2010/main" val="0"/>
              </a:ext>
            </a:extLst>
          </a:blip>
          <a:stretch>
            <a:fillRect/>
          </a:stretch>
        </p:blipFill>
        <p:spPr>
          <a:xfrm>
            <a:off x="7358109" y="3374458"/>
            <a:ext cx="3084101" cy="2996167"/>
          </a:xfrm>
          <a:prstGeom prst="rect">
            <a:avLst/>
          </a:prstGeom>
        </p:spPr>
      </p:pic>
    </p:spTree>
    <p:extLst>
      <p:ext uri="{BB962C8B-B14F-4D97-AF65-F5344CB8AC3E}">
        <p14:creationId xmlns:p14="http://schemas.microsoft.com/office/powerpoint/2010/main" val="200215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3CB9B-1800-4A39-A8F4-8B10686A17D0}"/>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5F831424-0B7F-4923-8E2B-1B039C815C9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69346" y="3199959"/>
            <a:ext cx="3254022" cy="3391194"/>
          </a:xfrm>
          <a:prstGeom prst="rect">
            <a:avLst/>
          </a:prstGeom>
        </p:spPr>
      </p:pic>
      <p:pic>
        <p:nvPicPr>
          <p:cNvPr id="4" name="Picture 3">
            <a:extLst>
              <a:ext uri="{FF2B5EF4-FFF2-40B4-BE49-F238E27FC236}">
                <a16:creationId xmlns:a16="http://schemas.microsoft.com/office/drawing/2014/main" id="{40EFE4EB-4CB1-42E2-8AD3-D9F1F2F258E2}"/>
              </a:ext>
            </a:extLst>
          </p:cNvPr>
          <p:cNvPicPr/>
          <p:nvPr/>
        </p:nvPicPr>
        <p:blipFill>
          <a:blip r:embed="rId3">
            <a:extLst>
              <a:ext uri="{28A0092B-C50C-407E-A947-70E740481C1C}">
                <a14:useLocalDpi xmlns:a14="http://schemas.microsoft.com/office/drawing/2010/main" val="0"/>
              </a:ext>
            </a:extLst>
          </a:blip>
          <a:stretch>
            <a:fillRect/>
          </a:stretch>
        </p:blipFill>
        <p:spPr>
          <a:xfrm>
            <a:off x="269345" y="364501"/>
            <a:ext cx="3254021" cy="2703820"/>
          </a:xfrm>
          <a:prstGeom prst="rect">
            <a:avLst/>
          </a:prstGeom>
        </p:spPr>
      </p:pic>
      <p:pic>
        <p:nvPicPr>
          <p:cNvPr id="5" name="Picture 4">
            <a:extLst>
              <a:ext uri="{FF2B5EF4-FFF2-40B4-BE49-F238E27FC236}">
                <a16:creationId xmlns:a16="http://schemas.microsoft.com/office/drawing/2014/main" id="{1AF9BB13-1FE4-40E8-B2A2-1EFE90E55613}"/>
              </a:ext>
            </a:extLst>
          </p:cNvPr>
          <p:cNvPicPr/>
          <p:nvPr/>
        </p:nvPicPr>
        <p:blipFill>
          <a:blip r:embed="rId4">
            <a:extLst>
              <a:ext uri="{28A0092B-C50C-407E-A947-70E740481C1C}">
                <a14:useLocalDpi xmlns:a14="http://schemas.microsoft.com/office/drawing/2010/main" val="0"/>
              </a:ext>
            </a:extLst>
          </a:blip>
          <a:stretch>
            <a:fillRect/>
          </a:stretch>
        </p:blipFill>
        <p:spPr>
          <a:xfrm>
            <a:off x="3568396" y="364501"/>
            <a:ext cx="2567940" cy="2703820"/>
          </a:xfrm>
          <a:prstGeom prst="rect">
            <a:avLst/>
          </a:prstGeom>
        </p:spPr>
      </p:pic>
      <p:pic>
        <p:nvPicPr>
          <p:cNvPr id="6" name="Picture 5">
            <a:extLst>
              <a:ext uri="{FF2B5EF4-FFF2-40B4-BE49-F238E27FC236}">
                <a16:creationId xmlns:a16="http://schemas.microsoft.com/office/drawing/2014/main" id="{E09F2C87-2040-4A2F-B894-AE6F5D6D6B3E}"/>
              </a:ext>
            </a:extLst>
          </p:cNvPr>
          <p:cNvPicPr/>
          <p:nvPr/>
        </p:nvPicPr>
        <p:blipFill>
          <a:blip r:embed="rId5">
            <a:extLst>
              <a:ext uri="{28A0092B-C50C-407E-A947-70E740481C1C}">
                <a14:useLocalDpi xmlns:a14="http://schemas.microsoft.com/office/drawing/2010/main" val="0"/>
              </a:ext>
            </a:extLst>
          </a:blip>
          <a:stretch>
            <a:fillRect/>
          </a:stretch>
        </p:blipFill>
        <p:spPr>
          <a:xfrm>
            <a:off x="6181366" y="364501"/>
            <a:ext cx="2966017" cy="2703820"/>
          </a:xfrm>
          <a:prstGeom prst="rect">
            <a:avLst/>
          </a:prstGeom>
        </p:spPr>
      </p:pic>
      <p:pic>
        <p:nvPicPr>
          <p:cNvPr id="8" name="Picture 7">
            <a:extLst>
              <a:ext uri="{FF2B5EF4-FFF2-40B4-BE49-F238E27FC236}">
                <a16:creationId xmlns:a16="http://schemas.microsoft.com/office/drawing/2014/main" id="{599E4353-1D03-418F-9768-7DA6486E73C5}"/>
              </a:ext>
            </a:extLst>
          </p:cNvPr>
          <p:cNvPicPr/>
          <p:nvPr/>
        </p:nvPicPr>
        <p:blipFill>
          <a:blip r:embed="rId6">
            <a:extLst>
              <a:ext uri="{28A0092B-C50C-407E-A947-70E740481C1C}">
                <a14:useLocalDpi xmlns:a14="http://schemas.microsoft.com/office/drawing/2010/main" val="0"/>
              </a:ext>
            </a:extLst>
          </a:blip>
          <a:stretch>
            <a:fillRect/>
          </a:stretch>
        </p:blipFill>
        <p:spPr>
          <a:xfrm>
            <a:off x="3566262" y="3199959"/>
            <a:ext cx="2700131" cy="3293540"/>
          </a:xfrm>
          <a:prstGeom prst="rect">
            <a:avLst/>
          </a:prstGeom>
        </p:spPr>
      </p:pic>
      <p:pic>
        <p:nvPicPr>
          <p:cNvPr id="9" name="Picture 8">
            <a:extLst>
              <a:ext uri="{FF2B5EF4-FFF2-40B4-BE49-F238E27FC236}">
                <a16:creationId xmlns:a16="http://schemas.microsoft.com/office/drawing/2014/main" id="{7D4A3427-B69A-4421-A570-01E5000262F6}"/>
              </a:ext>
            </a:extLst>
          </p:cNvPr>
          <p:cNvPicPr/>
          <p:nvPr/>
        </p:nvPicPr>
        <p:blipFill>
          <a:blip r:embed="rId7">
            <a:extLst>
              <a:ext uri="{28A0092B-C50C-407E-A947-70E740481C1C}">
                <a14:useLocalDpi xmlns:a14="http://schemas.microsoft.com/office/drawing/2010/main" val="0"/>
              </a:ext>
            </a:extLst>
          </a:blip>
          <a:stretch>
            <a:fillRect/>
          </a:stretch>
        </p:blipFill>
        <p:spPr>
          <a:xfrm>
            <a:off x="9147385" y="1278279"/>
            <a:ext cx="2739390" cy="5135880"/>
          </a:xfrm>
          <a:prstGeom prst="rect">
            <a:avLst/>
          </a:prstGeom>
        </p:spPr>
      </p:pic>
      <p:pic>
        <p:nvPicPr>
          <p:cNvPr id="10" name="Picture 9">
            <a:extLst>
              <a:ext uri="{FF2B5EF4-FFF2-40B4-BE49-F238E27FC236}">
                <a16:creationId xmlns:a16="http://schemas.microsoft.com/office/drawing/2014/main" id="{2A1254C2-3296-4D9C-99D9-9BD47FF2C3C3}"/>
              </a:ext>
            </a:extLst>
          </p:cNvPr>
          <p:cNvPicPr/>
          <p:nvPr/>
        </p:nvPicPr>
        <p:blipFill>
          <a:blip r:embed="rId8">
            <a:extLst>
              <a:ext uri="{28A0092B-C50C-407E-A947-70E740481C1C}">
                <a14:useLocalDpi xmlns:a14="http://schemas.microsoft.com/office/drawing/2010/main" val="0"/>
              </a:ext>
            </a:extLst>
          </a:blip>
          <a:stretch>
            <a:fillRect/>
          </a:stretch>
        </p:blipFill>
        <p:spPr>
          <a:xfrm>
            <a:off x="6266393" y="3156538"/>
            <a:ext cx="2795962" cy="3293540"/>
          </a:xfrm>
          <a:prstGeom prst="rect">
            <a:avLst/>
          </a:prstGeom>
        </p:spPr>
      </p:pic>
    </p:spTree>
    <p:extLst>
      <p:ext uri="{BB962C8B-B14F-4D97-AF65-F5344CB8AC3E}">
        <p14:creationId xmlns:p14="http://schemas.microsoft.com/office/powerpoint/2010/main" val="244535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6718-A150-4650-AE35-C6C1AF23F240}"/>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057725EA-EEFD-4AB8-B632-1A3476C5C9A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87432" y="419102"/>
            <a:ext cx="3215919" cy="3014661"/>
          </a:xfrm>
          <a:prstGeom prst="rect">
            <a:avLst/>
          </a:prstGeom>
        </p:spPr>
      </p:pic>
      <p:pic>
        <p:nvPicPr>
          <p:cNvPr id="4" name="Picture 3">
            <a:extLst>
              <a:ext uri="{FF2B5EF4-FFF2-40B4-BE49-F238E27FC236}">
                <a16:creationId xmlns:a16="http://schemas.microsoft.com/office/drawing/2014/main" id="{913FF136-F73B-40C9-8462-C626E04F67E8}"/>
              </a:ext>
            </a:extLst>
          </p:cNvPr>
          <p:cNvPicPr/>
          <p:nvPr/>
        </p:nvPicPr>
        <p:blipFill>
          <a:blip r:embed="rId3">
            <a:extLst>
              <a:ext uri="{28A0092B-C50C-407E-A947-70E740481C1C}">
                <a14:useLocalDpi xmlns:a14="http://schemas.microsoft.com/office/drawing/2010/main" val="0"/>
              </a:ext>
            </a:extLst>
          </a:blip>
          <a:stretch>
            <a:fillRect/>
          </a:stretch>
        </p:blipFill>
        <p:spPr>
          <a:xfrm>
            <a:off x="466891" y="409575"/>
            <a:ext cx="2970512" cy="3014661"/>
          </a:xfrm>
          <a:prstGeom prst="rect">
            <a:avLst/>
          </a:prstGeom>
        </p:spPr>
      </p:pic>
      <p:pic>
        <p:nvPicPr>
          <p:cNvPr id="6" name="Picture 5">
            <a:extLst>
              <a:ext uri="{FF2B5EF4-FFF2-40B4-BE49-F238E27FC236}">
                <a16:creationId xmlns:a16="http://schemas.microsoft.com/office/drawing/2014/main" id="{BE7186DC-926B-414B-910E-69C9E3C4BFFB}"/>
              </a:ext>
            </a:extLst>
          </p:cNvPr>
          <p:cNvPicPr/>
          <p:nvPr/>
        </p:nvPicPr>
        <p:blipFill>
          <a:blip r:embed="rId4">
            <a:extLst>
              <a:ext uri="{28A0092B-C50C-407E-A947-70E740481C1C}">
                <a14:useLocalDpi xmlns:a14="http://schemas.microsoft.com/office/drawing/2010/main" val="0"/>
              </a:ext>
            </a:extLst>
          </a:blip>
          <a:stretch>
            <a:fillRect/>
          </a:stretch>
        </p:blipFill>
        <p:spPr>
          <a:xfrm>
            <a:off x="6904608" y="409575"/>
            <a:ext cx="2590800" cy="2363470"/>
          </a:xfrm>
          <a:prstGeom prst="rect">
            <a:avLst/>
          </a:prstGeom>
        </p:spPr>
      </p:pic>
      <p:pic>
        <p:nvPicPr>
          <p:cNvPr id="7" name="Picture 6">
            <a:extLst>
              <a:ext uri="{FF2B5EF4-FFF2-40B4-BE49-F238E27FC236}">
                <a16:creationId xmlns:a16="http://schemas.microsoft.com/office/drawing/2014/main" id="{005910FD-74EC-4A1E-BD72-C0691C09CBAB}"/>
              </a:ext>
            </a:extLst>
          </p:cNvPr>
          <p:cNvPicPr/>
          <p:nvPr/>
        </p:nvPicPr>
        <p:blipFill>
          <a:blip r:embed="rId5">
            <a:extLst>
              <a:ext uri="{28A0092B-C50C-407E-A947-70E740481C1C}">
                <a14:useLocalDpi xmlns:a14="http://schemas.microsoft.com/office/drawing/2010/main" val="0"/>
              </a:ext>
            </a:extLst>
          </a:blip>
          <a:stretch>
            <a:fillRect/>
          </a:stretch>
        </p:blipFill>
        <p:spPr>
          <a:xfrm>
            <a:off x="8971306" y="452718"/>
            <a:ext cx="3057525" cy="5806440"/>
          </a:xfrm>
          <a:prstGeom prst="rect">
            <a:avLst/>
          </a:prstGeom>
        </p:spPr>
      </p:pic>
      <p:pic>
        <p:nvPicPr>
          <p:cNvPr id="8" name="Picture 7">
            <a:extLst>
              <a:ext uri="{FF2B5EF4-FFF2-40B4-BE49-F238E27FC236}">
                <a16:creationId xmlns:a16="http://schemas.microsoft.com/office/drawing/2014/main" id="{D1D7FC3A-92F4-4F18-A37A-CC8DBD6311A7}"/>
              </a:ext>
            </a:extLst>
          </p:cNvPr>
          <p:cNvPicPr/>
          <p:nvPr/>
        </p:nvPicPr>
        <p:blipFill>
          <a:blip r:embed="rId6">
            <a:extLst>
              <a:ext uri="{28A0092B-C50C-407E-A947-70E740481C1C}">
                <a14:useLocalDpi xmlns:a14="http://schemas.microsoft.com/office/drawing/2010/main" val="0"/>
              </a:ext>
            </a:extLst>
          </a:blip>
          <a:stretch>
            <a:fillRect/>
          </a:stretch>
        </p:blipFill>
        <p:spPr>
          <a:xfrm>
            <a:off x="466892" y="3433763"/>
            <a:ext cx="2941320" cy="3141980"/>
          </a:xfrm>
          <a:prstGeom prst="rect">
            <a:avLst/>
          </a:prstGeom>
        </p:spPr>
      </p:pic>
      <p:pic>
        <p:nvPicPr>
          <p:cNvPr id="9" name="Picture 8">
            <a:extLst>
              <a:ext uri="{FF2B5EF4-FFF2-40B4-BE49-F238E27FC236}">
                <a16:creationId xmlns:a16="http://schemas.microsoft.com/office/drawing/2014/main" id="{B6CC6E4D-79C8-41FD-8591-C26A5525F511}"/>
              </a:ext>
            </a:extLst>
          </p:cNvPr>
          <p:cNvPicPr/>
          <p:nvPr/>
        </p:nvPicPr>
        <p:blipFill>
          <a:blip r:embed="rId7">
            <a:extLst>
              <a:ext uri="{28A0092B-C50C-407E-A947-70E740481C1C}">
                <a14:useLocalDpi xmlns:a14="http://schemas.microsoft.com/office/drawing/2010/main" val="0"/>
              </a:ext>
            </a:extLst>
          </a:blip>
          <a:stretch>
            <a:fillRect/>
          </a:stretch>
        </p:blipFill>
        <p:spPr>
          <a:xfrm>
            <a:off x="3573990" y="3561083"/>
            <a:ext cx="2941319" cy="3014661"/>
          </a:xfrm>
          <a:prstGeom prst="rect">
            <a:avLst/>
          </a:prstGeom>
        </p:spPr>
      </p:pic>
    </p:spTree>
    <p:extLst>
      <p:ext uri="{BB962C8B-B14F-4D97-AF65-F5344CB8AC3E}">
        <p14:creationId xmlns:p14="http://schemas.microsoft.com/office/powerpoint/2010/main" val="25693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3F5CC7-E433-41BB-99BC-83773D0CCE3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3321" y="294859"/>
            <a:ext cx="2847719" cy="6302723"/>
          </a:xfrm>
          <a:prstGeom prst="rect">
            <a:avLst/>
          </a:prstGeom>
        </p:spPr>
      </p:pic>
      <p:pic>
        <p:nvPicPr>
          <p:cNvPr id="5" name="Picture 4">
            <a:extLst>
              <a:ext uri="{FF2B5EF4-FFF2-40B4-BE49-F238E27FC236}">
                <a16:creationId xmlns:a16="http://schemas.microsoft.com/office/drawing/2014/main" id="{70742166-C46F-480A-B0EE-F99BB0314927}"/>
              </a:ext>
            </a:extLst>
          </p:cNvPr>
          <p:cNvPicPr/>
          <p:nvPr/>
        </p:nvPicPr>
        <p:blipFill>
          <a:blip r:embed="rId3">
            <a:extLst>
              <a:ext uri="{28A0092B-C50C-407E-A947-70E740481C1C}">
                <a14:useLocalDpi xmlns:a14="http://schemas.microsoft.com/office/drawing/2010/main" val="0"/>
              </a:ext>
            </a:extLst>
          </a:blip>
          <a:stretch>
            <a:fillRect/>
          </a:stretch>
        </p:blipFill>
        <p:spPr>
          <a:xfrm>
            <a:off x="3752905" y="294859"/>
            <a:ext cx="2760345" cy="6302724"/>
          </a:xfrm>
          <a:prstGeom prst="rect">
            <a:avLst/>
          </a:prstGeom>
        </p:spPr>
      </p:pic>
      <p:pic>
        <p:nvPicPr>
          <p:cNvPr id="6" name="Picture 5">
            <a:extLst>
              <a:ext uri="{FF2B5EF4-FFF2-40B4-BE49-F238E27FC236}">
                <a16:creationId xmlns:a16="http://schemas.microsoft.com/office/drawing/2014/main" id="{5863C44D-4781-4C25-AE7C-474716FD868E}"/>
              </a:ext>
            </a:extLst>
          </p:cNvPr>
          <p:cNvPicPr/>
          <p:nvPr/>
        </p:nvPicPr>
        <p:blipFill>
          <a:blip r:embed="rId4">
            <a:extLst>
              <a:ext uri="{28A0092B-C50C-407E-A947-70E740481C1C}">
                <a14:useLocalDpi xmlns:a14="http://schemas.microsoft.com/office/drawing/2010/main" val="0"/>
              </a:ext>
            </a:extLst>
          </a:blip>
          <a:stretch>
            <a:fillRect/>
          </a:stretch>
        </p:blipFill>
        <p:spPr>
          <a:xfrm>
            <a:off x="7455503" y="294859"/>
            <a:ext cx="2857500" cy="3272155"/>
          </a:xfrm>
          <a:prstGeom prst="rect">
            <a:avLst/>
          </a:prstGeom>
        </p:spPr>
      </p:pic>
      <p:pic>
        <p:nvPicPr>
          <p:cNvPr id="7" name="Picture 6">
            <a:extLst>
              <a:ext uri="{FF2B5EF4-FFF2-40B4-BE49-F238E27FC236}">
                <a16:creationId xmlns:a16="http://schemas.microsoft.com/office/drawing/2014/main" id="{29A1B34F-C740-4E11-9A6F-17C524472D3B}"/>
              </a:ext>
            </a:extLst>
          </p:cNvPr>
          <p:cNvPicPr/>
          <p:nvPr/>
        </p:nvPicPr>
        <p:blipFill>
          <a:blip r:embed="rId5">
            <a:extLst>
              <a:ext uri="{28A0092B-C50C-407E-A947-70E740481C1C}">
                <a14:useLocalDpi xmlns:a14="http://schemas.microsoft.com/office/drawing/2010/main" val="0"/>
              </a:ext>
            </a:extLst>
          </a:blip>
          <a:stretch>
            <a:fillRect/>
          </a:stretch>
        </p:blipFill>
        <p:spPr>
          <a:xfrm>
            <a:off x="7312795" y="3724873"/>
            <a:ext cx="2903220" cy="3026410"/>
          </a:xfrm>
          <a:prstGeom prst="rect">
            <a:avLst/>
          </a:prstGeom>
        </p:spPr>
      </p:pic>
    </p:spTree>
    <p:extLst>
      <p:ext uri="{BB962C8B-B14F-4D97-AF65-F5344CB8AC3E}">
        <p14:creationId xmlns:p14="http://schemas.microsoft.com/office/powerpoint/2010/main" val="389464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0362-59A0-4595-A750-23C247D110B7}"/>
              </a:ext>
            </a:extLst>
          </p:cNvPr>
          <p:cNvSpPr>
            <a:spLocks noGrp="1"/>
          </p:cNvSpPr>
          <p:nvPr>
            <p:ph type="title"/>
          </p:nvPr>
        </p:nvSpPr>
        <p:spPr>
          <a:xfrm>
            <a:off x="646112" y="452718"/>
            <a:ext cx="4982332" cy="568214"/>
          </a:xfrm>
        </p:spPr>
        <p:txBody>
          <a:bodyPr>
            <a:normAutofit fontScale="90000"/>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Let’s have a look at discrete variable data:</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D215D21D-2D66-413E-A7B1-70200BB2C75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32175" y="2209520"/>
            <a:ext cx="3431451" cy="4195762"/>
          </a:xfrm>
          <a:prstGeom prst="rect">
            <a:avLst/>
          </a:prstGeom>
        </p:spPr>
      </p:pic>
      <p:pic>
        <p:nvPicPr>
          <p:cNvPr id="4" name="Picture 3">
            <a:extLst>
              <a:ext uri="{FF2B5EF4-FFF2-40B4-BE49-F238E27FC236}">
                <a16:creationId xmlns:a16="http://schemas.microsoft.com/office/drawing/2014/main" id="{4B205632-1B6D-4729-BC86-F58F091377D7}"/>
              </a:ext>
            </a:extLst>
          </p:cNvPr>
          <p:cNvPicPr/>
          <p:nvPr/>
        </p:nvPicPr>
        <p:blipFill>
          <a:blip r:embed="rId3">
            <a:extLst>
              <a:ext uri="{28A0092B-C50C-407E-A947-70E740481C1C}">
                <a14:useLocalDpi xmlns:a14="http://schemas.microsoft.com/office/drawing/2010/main" val="0"/>
              </a:ext>
            </a:extLst>
          </a:blip>
          <a:stretch>
            <a:fillRect/>
          </a:stretch>
        </p:blipFill>
        <p:spPr>
          <a:xfrm>
            <a:off x="646112" y="1020932"/>
            <a:ext cx="5585460" cy="1089660"/>
          </a:xfrm>
          <a:prstGeom prst="rect">
            <a:avLst/>
          </a:prstGeom>
        </p:spPr>
      </p:pic>
      <p:pic>
        <p:nvPicPr>
          <p:cNvPr id="6" name="Picture 5">
            <a:extLst>
              <a:ext uri="{FF2B5EF4-FFF2-40B4-BE49-F238E27FC236}">
                <a16:creationId xmlns:a16="http://schemas.microsoft.com/office/drawing/2014/main" id="{B7A643E8-F3D2-4791-870D-B9B49A140A02}"/>
              </a:ext>
            </a:extLst>
          </p:cNvPr>
          <p:cNvPicPr/>
          <p:nvPr/>
        </p:nvPicPr>
        <p:blipFill>
          <a:blip r:embed="rId4">
            <a:extLst>
              <a:ext uri="{28A0092B-C50C-407E-A947-70E740481C1C}">
                <a14:useLocalDpi xmlns:a14="http://schemas.microsoft.com/office/drawing/2010/main" val="0"/>
              </a:ext>
            </a:extLst>
          </a:blip>
          <a:stretch>
            <a:fillRect/>
          </a:stretch>
        </p:blipFill>
        <p:spPr>
          <a:xfrm>
            <a:off x="4344129" y="2110592"/>
            <a:ext cx="3366127" cy="4195762"/>
          </a:xfrm>
          <a:prstGeom prst="rect">
            <a:avLst/>
          </a:prstGeom>
        </p:spPr>
      </p:pic>
      <p:pic>
        <p:nvPicPr>
          <p:cNvPr id="7" name="Picture 6">
            <a:extLst>
              <a:ext uri="{FF2B5EF4-FFF2-40B4-BE49-F238E27FC236}">
                <a16:creationId xmlns:a16="http://schemas.microsoft.com/office/drawing/2014/main" id="{A24EA9F0-58DD-480E-B585-45A619BCEB34}"/>
              </a:ext>
            </a:extLst>
          </p:cNvPr>
          <p:cNvPicPr/>
          <p:nvPr/>
        </p:nvPicPr>
        <p:blipFill>
          <a:blip r:embed="rId5">
            <a:extLst>
              <a:ext uri="{28A0092B-C50C-407E-A947-70E740481C1C}">
                <a14:useLocalDpi xmlns:a14="http://schemas.microsoft.com/office/drawing/2010/main" val="0"/>
              </a:ext>
            </a:extLst>
          </a:blip>
          <a:stretch>
            <a:fillRect/>
          </a:stretch>
        </p:blipFill>
        <p:spPr>
          <a:xfrm>
            <a:off x="8114189" y="2110592"/>
            <a:ext cx="3648723" cy="4121532"/>
          </a:xfrm>
          <a:prstGeom prst="rect">
            <a:avLst/>
          </a:prstGeom>
        </p:spPr>
      </p:pic>
    </p:spTree>
    <p:extLst>
      <p:ext uri="{BB962C8B-B14F-4D97-AF65-F5344CB8AC3E}">
        <p14:creationId xmlns:p14="http://schemas.microsoft.com/office/powerpoint/2010/main" val="61525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40F2-6646-46C9-BD9A-53A26AE78632}"/>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EDFBCF97-1577-4CF3-A7B0-518420FDCF2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910004" y="452718"/>
            <a:ext cx="3712518" cy="5681752"/>
          </a:xfrm>
          <a:prstGeom prst="rect">
            <a:avLst/>
          </a:prstGeom>
        </p:spPr>
      </p:pic>
      <p:pic>
        <p:nvPicPr>
          <p:cNvPr id="4" name="Picture 3">
            <a:extLst>
              <a:ext uri="{FF2B5EF4-FFF2-40B4-BE49-F238E27FC236}">
                <a16:creationId xmlns:a16="http://schemas.microsoft.com/office/drawing/2014/main" id="{5E973278-0FFB-45DA-BB02-84A0479A5AD1}"/>
              </a:ext>
            </a:extLst>
          </p:cNvPr>
          <p:cNvPicPr/>
          <p:nvPr/>
        </p:nvPicPr>
        <p:blipFill>
          <a:blip r:embed="rId3">
            <a:extLst>
              <a:ext uri="{28A0092B-C50C-407E-A947-70E740481C1C}">
                <a14:useLocalDpi xmlns:a14="http://schemas.microsoft.com/office/drawing/2010/main" val="0"/>
              </a:ext>
            </a:extLst>
          </a:blip>
          <a:stretch>
            <a:fillRect/>
          </a:stretch>
        </p:blipFill>
        <p:spPr>
          <a:xfrm>
            <a:off x="441924" y="337307"/>
            <a:ext cx="3544149" cy="5885939"/>
          </a:xfrm>
          <a:prstGeom prst="rect">
            <a:avLst/>
          </a:prstGeom>
        </p:spPr>
      </p:pic>
      <p:pic>
        <p:nvPicPr>
          <p:cNvPr id="5" name="Picture 4">
            <a:extLst>
              <a:ext uri="{FF2B5EF4-FFF2-40B4-BE49-F238E27FC236}">
                <a16:creationId xmlns:a16="http://schemas.microsoft.com/office/drawing/2014/main" id="{D07126AF-5888-4AEC-9711-B2483E044574}"/>
              </a:ext>
            </a:extLst>
          </p:cNvPr>
          <p:cNvPicPr/>
          <p:nvPr/>
        </p:nvPicPr>
        <p:blipFill>
          <a:blip r:embed="rId3">
            <a:extLst>
              <a:ext uri="{28A0092B-C50C-407E-A947-70E740481C1C}">
                <a14:useLocalDpi xmlns:a14="http://schemas.microsoft.com/office/drawing/2010/main" val="0"/>
              </a:ext>
            </a:extLst>
          </a:blip>
          <a:stretch>
            <a:fillRect/>
          </a:stretch>
        </p:blipFill>
        <p:spPr>
          <a:xfrm>
            <a:off x="4281997" y="452718"/>
            <a:ext cx="3245929" cy="5770528"/>
          </a:xfrm>
          <a:prstGeom prst="rect">
            <a:avLst/>
          </a:prstGeom>
        </p:spPr>
      </p:pic>
    </p:spTree>
    <p:extLst>
      <p:ext uri="{BB962C8B-B14F-4D97-AF65-F5344CB8AC3E}">
        <p14:creationId xmlns:p14="http://schemas.microsoft.com/office/powerpoint/2010/main" val="252107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44B85B-4AA8-48A6-819B-936D79A159D8}"/>
              </a:ext>
            </a:extLst>
          </p:cNvPr>
          <p:cNvPicPr/>
          <p:nvPr/>
        </p:nvPicPr>
        <p:blipFill>
          <a:blip r:embed="rId2">
            <a:extLst>
              <a:ext uri="{28A0092B-C50C-407E-A947-70E740481C1C}">
                <a14:useLocalDpi xmlns:a14="http://schemas.microsoft.com/office/drawing/2010/main" val="0"/>
              </a:ext>
            </a:extLst>
          </a:blip>
          <a:stretch>
            <a:fillRect/>
          </a:stretch>
        </p:blipFill>
        <p:spPr>
          <a:xfrm>
            <a:off x="549806" y="969171"/>
            <a:ext cx="3578310" cy="4919657"/>
          </a:xfrm>
          <a:prstGeom prst="rect">
            <a:avLst/>
          </a:prstGeom>
        </p:spPr>
      </p:pic>
      <p:pic>
        <p:nvPicPr>
          <p:cNvPr id="5" name="Picture 4">
            <a:extLst>
              <a:ext uri="{FF2B5EF4-FFF2-40B4-BE49-F238E27FC236}">
                <a16:creationId xmlns:a16="http://schemas.microsoft.com/office/drawing/2014/main" id="{27D647D3-E920-4092-B93C-24A4D4A5020E}"/>
              </a:ext>
            </a:extLst>
          </p:cNvPr>
          <p:cNvPicPr/>
          <p:nvPr/>
        </p:nvPicPr>
        <p:blipFill>
          <a:blip r:embed="rId3">
            <a:extLst>
              <a:ext uri="{28A0092B-C50C-407E-A947-70E740481C1C}">
                <a14:useLocalDpi xmlns:a14="http://schemas.microsoft.com/office/drawing/2010/main" val="0"/>
              </a:ext>
            </a:extLst>
          </a:blip>
          <a:stretch>
            <a:fillRect/>
          </a:stretch>
        </p:blipFill>
        <p:spPr>
          <a:xfrm>
            <a:off x="4583428" y="2157231"/>
            <a:ext cx="5715000" cy="2019300"/>
          </a:xfrm>
          <a:prstGeom prst="rect">
            <a:avLst/>
          </a:prstGeom>
        </p:spPr>
      </p:pic>
    </p:spTree>
    <p:extLst>
      <p:ext uri="{BB962C8B-B14F-4D97-AF65-F5344CB8AC3E}">
        <p14:creationId xmlns:p14="http://schemas.microsoft.com/office/powerpoint/2010/main" val="3155259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5B4B-3E9F-4E0F-BAE6-12398E8BDD3A}"/>
              </a:ext>
            </a:extLst>
          </p:cNvPr>
          <p:cNvSpPr>
            <a:spLocks noGrp="1"/>
          </p:cNvSpPr>
          <p:nvPr>
            <p:ph type="title"/>
          </p:nvPr>
        </p:nvSpPr>
        <p:spPr>
          <a:xfrm>
            <a:off x="646111" y="452718"/>
            <a:ext cx="6083163" cy="577092"/>
          </a:xfrm>
        </p:spPr>
        <p:txBody>
          <a:bodyPr>
            <a:normAutofit fontScale="90000"/>
          </a:bodyPr>
          <a:lstStyle/>
          <a:p>
            <a:r>
              <a:rPr lang="en-IN" sz="2400" b="1" dirty="0">
                <a:effectLst/>
                <a:latin typeface="Arial" panose="020B0604020202020204" pitchFamily="34" charset="0"/>
                <a:ea typeface="Calibri" panose="020F0502020204030204" pitchFamily="34" charset="0"/>
                <a:cs typeface="Times New Roman" panose="02020603050405020304" pitchFamily="18" charset="0"/>
              </a:rPr>
              <a:t>Let’s look at continuous variable data:</a:t>
            </a:r>
            <a:br>
              <a:rPr lang="en-IN" sz="2400" dirty="0">
                <a:effectLst/>
                <a:latin typeface="Calibri" panose="020F0502020204030204" pitchFamily="34" charset="0"/>
                <a:ea typeface="Calibri" panose="020F0502020204030204" pitchFamily="34" charset="0"/>
                <a:cs typeface="Times New Roman" panose="02020603050405020304" pitchFamily="18" charset="0"/>
              </a:rPr>
            </a:br>
            <a:endParaRPr lang="en-IN" sz="4800" dirty="0"/>
          </a:p>
        </p:txBody>
      </p:sp>
      <p:pic>
        <p:nvPicPr>
          <p:cNvPr id="5" name="Content Placeholder 4">
            <a:extLst>
              <a:ext uri="{FF2B5EF4-FFF2-40B4-BE49-F238E27FC236}">
                <a16:creationId xmlns:a16="http://schemas.microsoft.com/office/drawing/2014/main" id="{B0A9083A-1DF7-4820-B80C-D33FC8B4BF9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60777" y="1029810"/>
            <a:ext cx="3883577" cy="4962616"/>
          </a:xfrm>
          <a:prstGeom prst="rect">
            <a:avLst/>
          </a:prstGeom>
        </p:spPr>
      </p:pic>
      <p:pic>
        <p:nvPicPr>
          <p:cNvPr id="4" name="Picture 3">
            <a:extLst>
              <a:ext uri="{FF2B5EF4-FFF2-40B4-BE49-F238E27FC236}">
                <a16:creationId xmlns:a16="http://schemas.microsoft.com/office/drawing/2014/main" id="{F3D54ECD-A977-42BE-905A-65C7009833B2}"/>
              </a:ext>
            </a:extLst>
          </p:cNvPr>
          <p:cNvPicPr/>
          <p:nvPr/>
        </p:nvPicPr>
        <p:blipFill>
          <a:blip r:embed="rId2">
            <a:extLst>
              <a:ext uri="{28A0092B-C50C-407E-A947-70E740481C1C}">
                <a14:useLocalDpi xmlns:a14="http://schemas.microsoft.com/office/drawing/2010/main" val="0"/>
              </a:ext>
            </a:extLst>
          </a:blip>
          <a:stretch>
            <a:fillRect/>
          </a:stretch>
        </p:blipFill>
        <p:spPr>
          <a:xfrm>
            <a:off x="800347" y="1029810"/>
            <a:ext cx="3860430" cy="4962617"/>
          </a:xfrm>
          <a:prstGeom prst="rect">
            <a:avLst/>
          </a:prstGeom>
        </p:spPr>
      </p:pic>
      <p:pic>
        <p:nvPicPr>
          <p:cNvPr id="6" name="Picture 5">
            <a:extLst>
              <a:ext uri="{FF2B5EF4-FFF2-40B4-BE49-F238E27FC236}">
                <a16:creationId xmlns:a16="http://schemas.microsoft.com/office/drawing/2014/main" id="{B8450769-9686-4082-97EA-80C5DCCAFEF0}"/>
              </a:ext>
            </a:extLst>
          </p:cNvPr>
          <p:cNvPicPr/>
          <p:nvPr/>
        </p:nvPicPr>
        <p:blipFill>
          <a:blip r:embed="rId3">
            <a:extLst>
              <a:ext uri="{28A0092B-C50C-407E-A947-70E740481C1C}">
                <a14:useLocalDpi xmlns:a14="http://schemas.microsoft.com/office/drawing/2010/main" val="0"/>
              </a:ext>
            </a:extLst>
          </a:blip>
          <a:stretch>
            <a:fillRect/>
          </a:stretch>
        </p:blipFill>
        <p:spPr>
          <a:xfrm>
            <a:off x="8589328" y="1029810"/>
            <a:ext cx="3448791" cy="4962616"/>
          </a:xfrm>
          <a:prstGeom prst="rect">
            <a:avLst/>
          </a:prstGeom>
        </p:spPr>
      </p:pic>
    </p:spTree>
    <p:extLst>
      <p:ext uri="{BB962C8B-B14F-4D97-AF65-F5344CB8AC3E}">
        <p14:creationId xmlns:p14="http://schemas.microsoft.com/office/powerpoint/2010/main" val="672390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305B9-32F3-46A7-A2B4-2FE8C29509CD}"/>
              </a:ext>
            </a:extLst>
          </p:cNvPr>
          <p:cNvPicPr/>
          <p:nvPr/>
        </p:nvPicPr>
        <p:blipFill>
          <a:blip r:embed="rId2">
            <a:extLst>
              <a:ext uri="{28A0092B-C50C-407E-A947-70E740481C1C}">
                <a14:useLocalDpi xmlns:a14="http://schemas.microsoft.com/office/drawing/2010/main" val="0"/>
              </a:ext>
            </a:extLst>
          </a:blip>
          <a:stretch>
            <a:fillRect/>
          </a:stretch>
        </p:blipFill>
        <p:spPr>
          <a:xfrm>
            <a:off x="187725" y="254203"/>
            <a:ext cx="3434363" cy="5702714"/>
          </a:xfrm>
          <a:prstGeom prst="rect">
            <a:avLst/>
          </a:prstGeom>
        </p:spPr>
      </p:pic>
      <p:pic>
        <p:nvPicPr>
          <p:cNvPr id="5" name="Picture 4">
            <a:extLst>
              <a:ext uri="{FF2B5EF4-FFF2-40B4-BE49-F238E27FC236}">
                <a16:creationId xmlns:a16="http://schemas.microsoft.com/office/drawing/2014/main" id="{F7649F74-C042-4756-AD83-4307C108E3CC}"/>
              </a:ext>
            </a:extLst>
          </p:cNvPr>
          <p:cNvPicPr/>
          <p:nvPr/>
        </p:nvPicPr>
        <p:blipFill>
          <a:blip r:embed="rId3">
            <a:extLst>
              <a:ext uri="{28A0092B-C50C-407E-A947-70E740481C1C}">
                <a14:useLocalDpi xmlns:a14="http://schemas.microsoft.com/office/drawing/2010/main" val="0"/>
              </a:ext>
            </a:extLst>
          </a:blip>
          <a:stretch>
            <a:fillRect/>
          </a:stretch>
        </p:blipFill>
        <p:spPr>
          <a:xfrm>
            <a:off x="3798850" y="254203"/>
            <a:ext cx="3525228" cy="5702714"/>
          </a:xfrm>
          <a:prstGeom prst="rect">
            <a:avLst/>
          </a:prstGeom>
        </p:spPr>
      </p:pic>
      <p:pic>
        <p:nvPicPr>
          <p:cNvPr id="6" name="Picture 5">
            <a:extLst>
              <a:ext uri="{FF2B5EF4-FFF2-40B4-BE49-F238E27FC236}">
                <a16:creationId xmlns:a16="http://schemas.microsoft.com/office/drawing/2014/main" id="{175A3E1E-729E-496F-98E1-6A1D55FB915B}"/>
              </a:ext>
            </a:extLst>
          </p:cNvPr>
          <p:cNvPicPr/>
          <p:nvPr/>
        </p:nvPicPr>
        <p:blipFill>
          <a:blip r:embed="rId4">
            <a:extLst>
              <a:ext uri="{28A0092B-C50C-407E-A947-70E740481C1C}">
                <a14:useLocalDpi xmlns:a14="http://schemas.microsoft.com/office/drawing/2010/main" val="0"/>
              </a:ext>
            </a:extLst>
          </a:blip>
          <a:stretch>
            <a:fillRect/>
          </a:stretch>
        </p:blipFill>
        <p:spPr>
          <a:xfrm>
            <a:off x="7500840" y="348967"/>
            <a:ext cx="3631758" cy="5545806"/>
          </a:xfrm>
          <a:prstGeom prst="rect">
            <a:avLst/>
          </a:prstGeom>
        </p:spPr>
      </p:pic>
    </p:spTree>
    <p:extLst>
      <p:ext uri="{BB962C8B-B14F-4D97-AF65-F5344CB8AC3E}">
        <p14:creationId xmlns:p14="http://schemas.microsoft.com/office/powerpoint/2010/main" val="189083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A7A4-D02A-4284-A8C0-8A45CA4ACF30}"/>
              </a:ext>
            </a:extLst>
          </p:cNvPr>
          <p:cNvSpPr>
            <a:spLocks noGrp="1"/>
          </p:cNvSpPr>
          <p:nvPr>
            <p:ph type="title"/>
          </p:nvPr>
        </p:nvSpPr>
        <p:spPr>
          <a:xfrm>
            <a:off x="646112" y="452718"/>
            <a:ext cx="2603116" cy="870055"/>
          </a:xfrm>
        </p:spPr>
        <p:txBody>
          <a:bodyPr>
            <a:normAutofit/>
          </a:bodyPr>
          <a:lstStyle/>
          <a:p>
            <a:r>
              <a:rPr lang="en-IN" sz="4400"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IN" dirty="0"/>
          </a:p>
        </p:txBody>
      </p:sp>
      <p:sp>
        <p:nvSpPr>
          <p:cNvPr id="3" name="Content Placeholder 2">
            <a:extLst>
              <a:ext uri="{FF2B5EF4-FFF2-40B4-BE49-F238E27FC236}">
                <a16:creationId xmlns:a16="http://schemas.microsoft.com/office/drawing/2014/main" id="{62D3B4EE-5A5C-44F2-A489-787B8F85B12D}"/>
              </a:ext>
            </a:extLst>
          </p:cNvPr>
          <p:cNvSpPr>
            <a:spLocks noGrp="1"/>
          </p:cNvSpPr>
          <p:nvPr>
            <p:ph idx="1"/>
          </p:nvPr>
        </p:nvSpPr>
        <p:spPr/>
        <p:txBody>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endParaRPr lang="en-IN" sz="18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74431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5813-BDBE-4206-8799-307400981586}"/>
              </a:ext>
            </a:extLst>
          </p:cNvPr>
          <p:cNvSpPr>
            <a:spLocks noGrp="1"/>
          </p:cNvSpPr>
          <p:nvPr>
            <p:ph type="title"/>
          </p:nvPr>
        </p:nvSpPr>
        <p:spPr>
          <a:xfrm>
            <a:off x="646111" y="452718"/>
            <a:ext cx="7086339" cy="568214"/>
          </a:xfrm>
        </p:spPr>
        <p:txBody>
          <a:bodyPr>
            <a:normAutofit fontScale="90000"/>
          </a:bodyPr>
          <a:lstStyle/>
          <a:p>
            <a:r>
              <a:rPr lang="en-IN" sz="2800" b="1" dirty="0">
                <a:effectLst/>
                <a:latin typeface="Arial" panose="020B0604020202020204" pitchFamily="34" charset="0"/>
                <a:ea typeface="Calibri" panose="020F0502020204030204" pitchFamily="34" charset="0"/>
                <a:cs typeface="Times New Roman" panose="02020603050405020304" pitchFamily="18" charset="0"/>
              </a:rPr>
              <a:t>Let’s check the distribution of data now:</a:t>
            </a:r>
            <a:br>
              <a:rPr lang="en-IN" sz="2800" dirty="0">
                <a:effectLst/>
                <a:latin typeface="Calibri" panose="020F0502020204030204" pitchFamily="34" charset="0"/>
                <a:ea typeface="Calibri" panose="020F0502020204030204" pitchFamily="34" charset="0"/>
                <a:cs typeface="Times New Roman" panose="02020603050405020304" pitchFamily="18" charset="0"/>
              </a:rPr>
            </a:br>
            <a:endParaRPr lang="en-IN" sz="5400" dirty="0"/>
          </a:p>
        </p:txBody>
      </p:sp>
      <p:pic>
        <p:nvPicPr>
          <p:cNvPr id="4" name="Picture 3">
            <a:extLst>
              <a:ext uri="{FF2B5EF4-FFF2-40B4-BE49-F238E27FC236}">
                <a16:creationId xmlns:a16="http://schemas.microsoft.com/office/drawing/2014/main" id="{32A0BF1A-97F1-4D65-AB85-98F006B1F115}"/>
              </a:ext>
            </a:extLst>
          </p:cNvPr>
          <p:cNvPicPr/>
          <p:nvPr/>
        </p:nvPicPr>
        <p:blipFill>
          <a:blip r:embed="rId2">
            <a:extLst>
              <a:ext uri="{28A0092B-C50C-407E-A947-70E740481C1C}">
                <a14:useLocalDpi xmlns:a14="http://schemas.microsoft.com/office/drawing/2010/main" val="0"/>
              </a:ext>
            </a:extLst>
          </a:blip>
          <a:stretch>
            <a:fillRect/>
          </a:stretch>
        </p:blipFill>
        <p:spPr>
          <a:xfrm>
            <a:off x="737327" y="1020932"/>
            <a:ext cx="3390789" cy="4980374"/>
          </a:xfrm>
          <a:prstGeom prst="rect">
            <a:avLst/>
          </a:prstGeom>
        </p:spPr>
      </p:pic>
      <p:pic>
        <p:nvPicPr>
          <p:cNvPr id="5" name="Picture 4">
            <a:extLst>
              <a:ext uri="{FF2B5EF4-FFF2-40B4-BE49-F238E27FC236}">
                <a16:creationId xmlns:a16="http://schemas.microsoft.com/office/drawing/2014/main" id="{62918E5A-C903-454B-94A9-B673BA7E13CC}"/>
              </a:ext>
            </a:extLst>
          </p:cNvPr>
          <p:cNvPicPr/>
          <p:nvPr/>
        </p:nvPicPr>
        <p:blipFill>
          <a:blip r:embed="rId3">
            <a:extLst>
              <a:ext uri="{28A0092B-C50C-407E-A947-70E740481C1C}">
                <a14:useLocalDpi xmlns:a14="http://schemas.microsoft.com/office/drawing/2010/main" val="0"/>
              </a:ext>
            </a:extLst>
          </a:blip>
          <a:stretch>
            <a:fillRect/>
          </a:stretch>
        </p:blipFill>
        <p:spPr>
          <a:xfrm>
            <a:off x="4219332" y="1020931"/>
            <a:ext cx="3844554" cy="5051395"/>
          </a:xfrm>
          <a:prstGeom prst="rect">
            <a:avLst/>
          </a:prstGeom>
        </p:spPr>
      </p:pic>
      <p:pic>
        <p:nvPicPr>
          <p:cNvPr id="6" name="Picture 5">
            <a:extLst>
              <a:ext uri="{FF2B5EF4-FFF2-40B4-BE49-F238E27FC236}">
                <a16:creationId xmlns:a16="http://schemas.microsoft.com/office/drawing/2014/main" id="{7E4095A7-B6D5-4AFE-9B48-0E21C4B4456A}"/>
              </a:ext>
            </a:extLst>
          </p:cNvPr>
          <p:cNvPicPr/>
          <p:nvPr/>
        </p:nvPicPr>
        <p:blipFill>
          <a:blip r:embed="rId4">
            <a:extLst>
              <a:ext uri="{28A0092B-C50C-407E-A947-70E740481C1C}">
                <a14:useLocalDpi xmlns:a14="http://schemas.microsoft.com/office/drawing/2010/main" val="0"/>
              </a:ext>
            </a:extLst>
          </a:blip>
          <a:stretch>
            <a:fillRect/>
          </a:stretch>
        </p:blipFill>
        <p:spPr>
          <a:xfrm>
            <a:off x="8243878" y="1020931"/>
            <a:ext cx="3652199" cy="5051395"/>
          </a:xfrm>
          <a:prstGeom prst="rect">
            <a:avLst/>
          </a:prstGeom>
        </p:spPr>
      </p:pic>
      <p:sp>
        <p:nvSpPr>
          <p:cNvPr id="7" name="TextBox 6">
            <a:extLst>
              <a:ext uri="{FF2B5EF4-FFF2-40B4-BE49-F238E27FC236}">
                <a16:creationId xmlns:a16="http://schemas.microsoft.com/office/drawing/2014/main" id="{55BD421D-BBC4-4FC7-BD11-A029FABE9FA8}"/>
              </a:ext>
            </a:extLst>
          </p:cNvPr>
          <p:cNvSpPr txBox="1"/>
          <p:nvPr/>
        </p:nvSpPr>
        <p:spPr>
          <a:xfrm>
            <a:off x="2105225" y="6266783"/>
            <a:ext cx="8192871" cy="373757"/>
          </a:xfrm>
          <a:prstGeom prst="rect">
            <a:avLst/>
          </a:prstGeom>
          <a:noFill/>
        </p:spPr>
        <p:txBody>
          <a:bodyPr wrap="square" rtlCol="0">
            <a:spAutoFit/>
          </a:bodyPr>
          <a:lstStyle/>
          <a:p>
            <a:pPr marL="457200" algn="just">
              <a:lnSpc>
                <a:spcPct val="107000"/>
              </a:lnSpc>
              <a:spcAft>
                <a:spcPts val="800"/>
              </a:spcAft>
            </a:pPr>
            <a:r>
              <a:rPr lang="en-IN"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 can see for numerical columns data is not evenly distributed.</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3306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ABCB0-C37B-4B34-8AF4-318CC4A201A6}"/>
              </a:ext>
            </a:extLst>
          </p:cNvPr>
          <p:cNvPicPr/>
          <p:nvPr/>
        </p:nvPicPr>
        <p:blipFill>
          <a:blip r:embed="rId2">
            <a:extLst>
              <a:ext uri="{28A0092B-C50C-407E-A947-70E740481C1C}">
                <a14:useLocalDpi xmlns:a14="http://schemas.microsoft.com/office/drawing/2010/main" val="0"/>
              </a:ext>
            </a:extLst>
          </a:blip>
          <a:stretch>
            <a:fillRect/>
          </a:stretch>
        </p:blipFill>
        <p:spPr>
          <a:xfrm>
            <a:off x="444771" y="401567"/>
            <a:ext cx="5425440" cy="2430410"/>
          </a:xfrm>
          <a:prstGeom prst="rect">
            <a:avLst/>
          </a:prstGeom>
        </p:spPr>
      </p:pic>
      <p:sp>
        <p:nvSpPr>
          <p:cNvPr id="5" name="TextBox 4">
            <a:extLst>
              <a:ext uri="{FF2B5EF4-FFF2-40B4-BE49-F238E27FC236}">
                <a16:creationId xmlns:a16="http://schemas.microsoft.com/office/drawing/2014/main" id="{7C9146FE-C287-40EB-B413-F29889C2B12C}"/>
              </a:ext>
            </a:extLst>
          </p:cNvPr>
          <p:cNvSpPr txBox="1"/>
          <p:nvPr/>
        </p:nvSpPr>
        <p:spPr>
          <a:xfrm>
            <a:off x="5897734" y="693442"/>
            <a:ext cx="5989466" cy="923330"/>
          </a:xfrm>
          <a:prstGeom prst="rect">
            <a:avLst/>
          </a:prstGeom>
          <a:noFill/>
        </p:spPr>
        <p:txBody>
          <a:bodyPr wrap="square" rtlCol="0">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positive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overallQual</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FAD3E833-32E0-435D-A822-DE5764C74800}"/>
              </a:ext>
            </a:extLst>
          </p:cNvPr>
          <p:cNvPicPr/>
          <p:nvPr/>
        </p:nvPicPr>
        <p:blipFill>
          <a:blip r:embed="rId3">
            <a:extLst>
              <a:ext uri="{28A0092B-C50C-407E-A947-70E740481C1C}">
                <a14:useLocalDpi xmlns:a14="http://schemas.microsoft.com/office/drawing/2010/main" val="0"/>
              </a:ext>
            </a:extLst>
          </a:blip>
          <a:stretch>
            <a:fillRect/>
          </a:stretch>
        </p:blipFill>
        <p:spPr>
          <a:xfrm>
            <a:off x="6096000" y="2761659"/>
            <a:ext cx="5494020" cy="2186940"/>
          </a:xfrm>
          <a:prstGeom prst="rect">
            <a:avLst/>
          </a:prstGeom>
        </p:spPr>
      </p:pic>
      <p:sp>
        <p:nvSpPr>
          <p:cNvPr id="7" name="TextBox 6">
            <a:extLst>
              <a:ext uri="{FF2B5EF4-FFF2-40B4-BE49-F238E27FC236}">
                <a16:creationId xmlns:a16="http://schemas.microsoft.com/office/drawing/2014/main" id="{8A6AA13B-1945-498C-AF72-10F02B1E5720}"/>
              </a:ext>
            </a:extLst>
          </p:cNvPr>
          <p:cNvSpPr txBox="1"/>
          <p:nvPr/>
        </p:nvSpPr>
        <p:spPr>
          <a:xfrm>
            <a:off x="335326" y="3266983"/>
            <a:ext cx="6118740" cy="923330"/>
          </a:xfrm>
          <a:prstGeom prst="rect">
            <a:avLst/>
          </a:prstGeom>
          <a:noFill/>
        </p:spPr>
        <p:txBody>
          <a:bodyPr wrap="square" rtlCol="0">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positive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GrLivArea</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n w="0"/>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48A25FE-1212-46DE-A353-20A397C02419}"/>
              </a:ext>
            </a:extLst>
          </p:cNvPr>
          <p:cNvPicPr/>
          <p:nvPr/>
        </p:nvPicPr>
        <p:blipFill>
          <a:blip r:embed="rId4">
            <a:extLst>
              <a:ext uri="{28A0092B-C50C-407E-A947-70E740481C1C}">
                <a14:useLocalDpi xmlns:a14="http://schemas.microsoft.com/office/drawing/2010/main" val="0"/>
              </a:ext>
            </a:extLst>
          </a:blip>
          <a:stretch>
            <a:fillRect/>
          </a:stretch>
        </p:blipFill>
        <p:spPr>
          <a:xfrm>
            <a:off x="411334" y="4506728"/>
            <a:ext cx="5486400" cy="2350289"/>
          </a:xfrm>
          <a:prstGeom prst="rect">
            <a:avLst/>
          </a:prstGeom>
        </p:spPr>
      </p:pic>
      <p:sp>
        <p:nvSpPr>
          <p:cNvPr id="9" name="TextBox 8">
            <a:extLst>
              <a:ext uri="{FF2B5EF4-FFF2-40B4-BE49-F238E27FC236}">
                <a16:creationId xmlns:a16="http://schemas.microsoft.com/office/drawing/2014/main" id="{28BC7B6C-53F1-41B5-AD5B-840802DE24AD}"/>
              </a:ext>
            </a:extLst>
          </p:cNvPr>
          <p:cNvSpPr txBox="1"/>
          <p:nvPr/>
        </p:nvSpPr>
        <p:spPr>
          <a:xfrm>
            <a:off x="6096000" y="5241228"/>
            <a:ext cx="6495027" cy="923330"/>
          </a:xfrm>
          <a:prstGeom prst="rect">
            <a:avLst/>
          </a:prstGeom>
          <a:noFill/>
        </p:spPr>
        <p:txBody>
          <a:bodyPr wrap="square" rtlCol="0">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positive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TotalBsmtSF</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2834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AEEB73-0355-46DB-8C37-96F1D3C251EC}"/>
              </a:ext>
            </a:extLst>
          </p:cNvPr>
          <p:cNvPicPr/>
          <p:nvPr/>
        </p:nvPicPr>
        <p:blipFill>
          <a:blip r:embed="rId2">
            <a:extLst>
              <a:ext uri="{28A0092B-C50C-407E-A947-70E740481C1C}">
                <a14:useLocalDpi xmlns:a14="http://schemas.microsoft.com/office/drawing/2010/main" val="0"/>
              </a:ext>
            </a:extLst>
          </a:blip>
          <a:stretch>
            <a:fillRect/>
          </a:stretch>
        </p:blipFill>
        <p:spPr>
          <a:xfrm>
            <a:off x="318782" y="203335"/>
            <a:ext cx="5257800" cy="2264657"/>
          </a:xfrm>
          <a:prstGeom prst="rect">
            <a:avLst/>
          </a:prstGeom>
        </p:spPr>
      </p:pic>
      <p:sp>
        <p:nvSpPr>
          <p:cNvPr id="5" name="TextBox 4">
            <a:extLst>
              <a:ext uri="{FF2B5EF4-FFF2-40B4-BE49-F238E27FC236}">
                <a16:creationId xmlns:a16="http://schemas.microsoft.com/office/drawing/2014/main" id="{433301CE-9C80-4CD0-9827-2710A04C558C}"/>
              </a:ext>
            </a:extLst>
          </p:cNvPr>
          <p:cNvSpPr txBox="1"/>
          <p:nvPr/>
        </p:nvSpPr>
        <p:spPr>
          <a:xfrm>
            <a:off x="5859262" y="1189608"/>
            <a:ext cx="6400800" cy="923330"/>
          </a:xfrm>
          <a:prstGeom prst="rect">
            <a:avLst/>
          </a:prstGeom>
          <a:noFill/>
        </p:spPr>
        <p:txBody>
          <a:bodyPr wrap="square" rtlCol="0">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positive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GarageCars</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n w="0"/>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CC9443C5-0922-4ED1-9F5E-C2EB72D763FD}"/>
              </a:ext>
            </a:extLst>
          </p:cNvPr>
          <p:cNvPicPr/>
          <p:nvPr/>
        </p:nvPicPr>
        <p:blipFill>
          <a:blip r:embed="rId3">
            <a:extLst>
              <a:ext uri="{28A0092B-C50C-407E-A947-70E740481C1C}">
                <a14:useLocalDpi xmlns:a14="http://schemas.microsoft.com/office/drawing/2010/main" val="0"/>
              </a:ext>
            </a:extLst>
          </a:blip>
          <a:stretch>
            <a:fillRect/>
          </a:stretch>
        </p:blipFill>
        <p:spPr>
          <a:xfrm>
            <a:off x="6004854" y="2409931"/>
            <a:ext cx="5704791" cy="2231884"/>
          </a:xfrm>
          <a:prstGeom prst="rect">
            <a:avLst/>
          </a:prstGeom>
        </p:spPr>
      </p:pic>
      <p:sp>
        <p:nvSpPr>
          <p:cNvPr id="8" name="TextBox 7">
            <a:extLst>
              <a:ext uri="{FF2B5EF4-FFF2-40B4-BE49-F238E27FC236}">
                <a16:creationId xmlns:a16="http://schemas.microsoft.com/office/drawing/2014/main" id="{EC29F8D1-29FB-4889-9B92-92E885DA2BCF}"/>
              </a:ext>
            </a:extLst>
          </p:cNvPr>
          <p:cNvSpPr txBox="1"/>
          <p:nvPr/>
        </p:nvSpPr>
        <p:spPr>
          <a:xfrm>
            <a:off x="300062" y="2868233"/>
            <a:ext cx="5704792" cy="923330"/>
          </a:xfrm>
          <a:prstGeom prst="rect">
            <a:avLst/>
          </a:prstGeom>
          <a:noFill/>
        </p:spPr>
        <p:txBody>
          <a:bodyPr wrap="square" rtlCol="0">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positive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GarageArea</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n w="0"/>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B147243F-3143-4933-A63D-DE74D48198FE}"/>
              </a:ext>
            </a:extLst>
          </p:cNvPr>
          <p:cNvPicPr/>
          <p:nvPr/>
        </p:nvPicPr>
        <p:blipFill>
          <a:blip r:embed="rId4">
            <a:extLst>
              <a:ext uri="{28A0092B-C50C-407E-A947-70E740481C1C}">
                <a14:useLocalDpi xmlns:a14="http://schemas.microsoft.com/office/drawing/2010/main" val="0"/>
              </a:ext>
            </a:extLst>
          </a:blip>
          <a:stretch>
            <a:fillRect/>
          </a:stretch>
        </p:blipFill>
        <p:spPr>
          <a:xfrm>
            <a:off x="300062" y="4546858"/>
            <a:ext cx="5379720" cy="2231884"/>
          </a:xfrm>
          <a:prstGeom prst="rect">
            <a:avLst/>
          </a:prstGeom>
        </p:spPr>
      </p:pic>
      <p:sp>
        <p:nvSpPr>
          <p:cNvPr id="10" name="TextBox 9">
            <a:extLst>
              <a:ext uri="{FF2B5EF4-FFF2-40B4-BE49-F238E27FC236}">
                <a16:creationId xmlns:a16="http://schemas.microsoft.com/office/drawing/2014/main" id="{83A268E1-0851-47E1-A755-F27A7D560DB3}"/>
              </a:ext>
            </a:extLst>
          </p:cNvPr>
          <p:cNvSpPr txBox="1"/>
          <p:nvPr/>
        </p:nvSpPr>
        <p:spPr>
          <a:xfrm>
            <a:off x="5576582" y="5100117"/>
            <a:ext cx="5813110" cy="1361014"/>
          </a:xfrm>
          <a:prstGeom prst="rect">
            <a:avLst/>
          </a:prstGeom>
          <a:noFill/>
        </p:spPr>
        <p:txBody>
          <a:bodyPr wrap="square" rtlCol="0">
            <a:spAutoFit/>
          </a:bodyPr>
          <a:lstStyle/>
          <a:p>
            <a:pPr marL="457200" algn="just">
              <a:lnSpc>
                <a:spcPct val="107000"/>
              </a:lnSpc>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positive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PFullBath</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30635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828442-B958-4BE0-84A6-09D8ED9037E9}"/>
              </a:ext>
            </a:extLst>
          </p:cNvPr>
          <p:cNvPicPr/>
          <p:nvPr/>
        </p:nvPicPr>
        <p:blipFill>
          <a:blip r:embed="rId2">
            <a:extLst>
              <a:ext uri="{28A0092B-C50C-407E-A947-70E740481C1C}">
                <a14:useLocalDpi xmlns:a14="http://schemas.microsoft.com/office/drawing/2010/main" val="0"/>
              </a:ext>
            </a:extLst>
          </a:blip>
          <a:stretch>
            <a:fillRect/>
          </a:stretch>
        </p:blipFill>
        <p:spPr>
          <a:xfrm>
            <a:off x="420624" y="137160"/>
            <a:ext cx="4937760" cy="2461260"/>
          </a:xfrm>
          <a:prstGeom prst="rect">
            <a:avLst/>
          </a:prstGeom>
        </p:spPr>
      </p:pic>
      <p:sp>
        <p:nvSpPr>
          <p:cNvPr id="6" name="TextBox 5">
            <a:extLst>
              <a:ext uri="{FF2B5EF4-FFF2-40B4-BE49-F238E27FC236}">
                <a16:creationId xmlns:a16="http://schemas.microsoft.com/office/drawing/2014/main" id="{0FAA4B89-8B3B-4FBC-BF97-35DA731BEB22}"/>
              </a:ext>
            </a:extLst>
          </p:cNvPr>
          <p:cNvSpPr txBox="1"/>
          <p:nvPr/>
        </p:nvSpPr>
        <p:spPr>
          <a:xfrm>
            <a:off x="5122926" y="853660"/>
            <a:ext cx="6094476"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negative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BsmtQual</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80B7404-BBE6-47EF-AB60-1B7E74211873}"/>
              </a:ext>
            </a:extLst>
          </p:cNvPr>
          <p:cNvPicPr/>
          <p:nvPr/>
        </p:nvPicPr>
        <p:blipFill>
          <a:blip r:embed="rId3">
            <a:extLst>
              <a:ext uri="{28A0092B-C50C-407E-A947-70E740481C1C}">
                <a14:useLocalDpi xmlns:a14="http://schemas.microsoft.com/office/drawing/2010/main" val="0"/>
              </a:ext>
            </a:extLst>
          </a:blip>
          <a:stretch>
            <a:fillRect/>
          </a:stretch>
        </p:blipFill>
        <p:spPr>
          <a:xfrm>
            <a:off x="6326886" y="2240280"/>
            <a:ext cx="5097780" cy="2461260"/>
          </a:xfrm>
          <a:prstGeom prst="rect">
            <a:avLst/>
          </a:prstGeom>
        </p:spPr>
      </p:pic>
      <p:sp>
        <p:nvSpPr>
          <p:cNvPr id="9" name="TextBox 8">
            <a:extLst>
              <a:ext uri="{FF2B5EF4-FFF2-40B4-BE49-F238E27FC236}">
                <a16:creationId xmlns:a16="http://schemas.microsoft.com/office/drawing/2014/main" id="{7E7B8E20-6D20-4313-BF51-7262863B8A6D}"/>
              </a:ext>
            </a:extLst>
          </p:cNvPr>
          <p:cNvSpPr txBox="1"/>
          <p:nvPr/>
        </p:nvSpPr>
        <p:spPr>
          <a:xfrm>
            <a:off x="-363474" y="3002500"/>
            <a:ext cx="6094476"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negative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ExterQual</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50F601F3-10D2-4E1F-8B3D-B76EF88551AE}"/>
              </a:ext>
            </a:extLst>
          </p:cNvPr>
          <p:cNvPicPr/>
          <p:nvPr/>
        </p:nvPicPr>
        <p:blipFill>
          <a:blip r:embed="rId4">
            <a:extLst>
              <a:ext uri="{28A0092B-C50C-407E-A947-70E740481C1C}">
                <a14:useLocalDpi xmlns:a14="http://schemas.microsoft.com/office/drawing/2010/main" val="0"/>
              </a:ext>
            </a:extLst>
          </a:blip>
          <a:stretch>
            <a:fillRect/>
          </a:stretch>
        </p:blipFill>
        <p:spPr>
          <a:xfrm>
            <a:off x="541782" y="4297680"/>
            <a:ext cx="5189220" cy="2423160"/>
          </a:xfrm>
          <a:prstGeom prst="rect">
            <a:avLst/>
          </a:prstGeom>
        </p:spPr>
      </p:pic>
      <p:sp>
        <p:nvSpPr>
          <p:cNvPr id="12" name="TextBox 11">
            <a:extLst>
              <a:ext uri="{FF2B5EF4-FFF2-40B4-BE49-F238E27FC236}">
                <a16:creationId xmlns:a16="http://schemas.microsoft.com/office/drawing/2014/main" id="{C1C97363-9F24-4D55-82A5-FD61CD0CBB59}"/>
              </a:ext>
            </a:extLst>
          </p:cNvPr>
          <p:cNvSpPr txBox="1"/>
          <p:nvPr/>
        </p:nvSpPr>
        <p:spPr>
          <a:xfrm>
            <a:off x="5552694" y="5213777"/>
            <a:ext cx="6277356" cy="966483"/>
          </a:xfrm>
          <a:prstGeom prst="rect">
            <a:avLst/>
          </a:prstGeom>
          <a:noFill/>
        </p:spPr>
        <p:txBody>
          <a:bodyPr wrap="square">
            <a:spAutoFit/>
          </a:bodyPr>
          <a:lstStyle/>
          <a:p>
            <a:pPr marL="457200" algn="just">
              <a:lnSpc>
                <a:spcPct val="107000"/>
              </a:lnSpc>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negative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KitchenQual</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558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574B9-7365-4398-B17C-6E334B25E972}"/>
              </a:ext>
            </a:extLst>
          </p:cNvPr>
          <p:cNvPicPr/>
          <p:nvPr/>
        </p:nvPicPr>
        <p:blipFill>
          <a:blip r:embed="rId2">
            <a:extLst>
              <a:ext uri="{28A0092B-C50C-407E-A947-70E740481C1C}">
                <a14:useLocalDpi xmlns:a14="http://schemas.microsoft.com/office/drawing/2010/main" val="0"/>
              </a:ext>
            </a:extLst>
          </a:blip>
          <a:stretch>
            <a:fillRect/>
          </a:stretch>
        </p:blipFill>
        <p:spPr>
          <a:xfrm>
            <a:off x="302914" y="482688"/>
            <a:ext cx="5158740" cy="2461260"/>
          </a:xfrm>
          <a:prstGeom prst="rect">
            <a:avLst/>
          </a:prstGeom>
        </p:spPr>
      </p:pic>
      <p:sp>
        <p:nvSpPr>
          <p:cNvPr id="6" name="TextBox 5">
            <a:extLst>
              <a:ext uri="{FF2B5EF4-FFF2-40B4-BE49-F238E27FC236}">
                <a16:creationId xmlns:a16="http://schemas.microsoft.com/office/drawing/2014/main" id="{AF8C5D43-CDE9-4211-98D7-CCFCBAD7EF70}"/>
              </a:ext>
            </a:extLst>
          </p:cNvPr>
          <p:cNvSpPr txBox="1"/>
          <p:nvPr/>
        </p:nvSpPr>
        <p:spPr>
          <a:xfrm>
            <a:off x="5195656" y="1483803"/>
            <a:ext cx="6094520"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negative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GarageFinish</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E00A7F8-DFED-47F3-86ED-C4F1D263E2E7}"/>
              </a:ext>
            </a:extLst>
          </p:cNvPr>
          <p:cNvPicPr/>
          <p:nvPr/>
        </p:nvPicPr>
        <p:blipFill>
          <a:blip r:embed="rId3">
            <a:extLst>
              <a:ext uri="{28A0092B-C50C-407E-A947-70E740481C1C}">
                <a14:useLocalDpi xmlns:a14="http://schemas.microsoft.com/office/drawing/2010/main" val="0"/>
              </a:ext>
            </a:extLst>
          </a:blip>
          <a:stretch>
            <a:fillRect/>
          </a:stretch>
        </p:blipFill>
        <p:spPr>
          <a:xfrm>
            <a:off x="6415300" y="3172664"/>
            <a:ext cx="5394960" cy="2658745"/>
          </a:xfrm>
          <a:prstGeom prst="rect">
            <a:avLst/>
          </a:prstGeom>
        </p:spPr>
      </p:pic>
      <p:sp>
        <p:nvSpPr>
          <p:cNvPr id="9" name="TextBox 8">
            <a:extLst>
              <a:ext uri="{FF2B5EF4-FFF2-40B4-BE49-F238E27FC236}">
                <a16:creationId xmlns:a16="http://schemas.microsoft.com/office/drawing/2014/main" id="{304CED65-F9A0-47AB-B4D4-4C2BA8D17E91}"/>
              </a:ext>
            </a:extLst>
          </p:cNvPr>
          <p:cNvSpPr txBox="1"/>
          <p:nvPr/>
        </p:nvSpPr>
        <p:spPr>
          <a:xfrm>
            <a:off x="0" y="3831917"/>
            <a:ext cx="6094520"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negative relation between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PropertyAge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and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7988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3F0B8-4A87-4B1C-A32A-66909AE1A782}"/>
              </a:ext>
            </a:extLst>
          </p:cNvPr>
          <p:cNvSpPr txBox="1"/>
          <p:nvPr/>
        </p:nvSpPr>
        <p:spPr>
          <a:xfrm>
            <a:off x="437225" y="521109"/>
            <a:ext cx="6094520" cy="369332"/>
          </a:xfrm>
          <a:prstGeom prst="rect">
            <a:avLst/>
          </a:prstGeom>
          <a:noFill/>
        </p:spPr>
        <p:txBody>
          <a:bodyPr wrap="square">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Let’s check for outliers with the help of boxplot:</a:t>
            </a:r>
            <a:endParaRPr lang="en-IN" dirty="0">
              <a:ln w="0"/>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408EB2D8-47FA-4661-BFD5-D4C055B439CB}"/>
              </a:ext>
            </a:extLst>
          </p:cNvPr>
          <p:cNvPicPr/>
          <p:nvPr/>
        </p:nvPicPr>
        <p:blipFill>
          <a:blip r:embed="rId2">
            <a:extLst>
              <a:ext uri="{28A0092B-C50C-407E-A947-70E740481C1C}">
                <a14:useLocalDpi xmlns:a14="http://schemas.microsoft.com/office/drawing/2010/main" val="0"/>
              </a:ext>
            </a:extLst>
          </a:blip>
          <a:stretch>
            <a:fillRect/>
          </a:stretch>
        </p:blipFill>
        <p:spPr>
          <a:xfrm>
            <a:off x="437225" y="1117920"/>
            <a:ext cx="9053004" cy="4847873"/>
          </a:xfrm>
          <a:prstGeom prst="rect">
            <a:avLst/>
          </a:prstGeom>
        </p:spPr>
      </p:pic>
      <p:sp>
        <p:nvSpPr>
          <p:cNvPr id="8" name="TextBox 7">
            <a:extLst>
              <a:ext uri="{FF2B5EF4-FFF2-40B4-BE49-F238E27FC236}">
                <a16:creationId xmlns:a16="http://schemas.microsoft.com/office/drawing/2014/main" id="{6894A3BF-5FF0-41EB-A25A-F220D60A1781}"/>
              </a:ext>
            </a:extLst>
          </p:cNvPr>
          <p:cNvSpPr txBox="1"/>
          <p:nvPr/>
        </p:nvSpPr>
        <p:spPr>
          <a:xfrm>
            <a:off x="9172852" y="1690748"/>
            <a:ext cx="2829758" cy="966483"/>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outliers in all numerical variables.</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17901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E0B5-954A-4CB7-AD62-8682940F2E55}"/>
              </a:ext>
            </a:extLst>
          </p:cNvPr>
          <p:cNvSpPr>
            <a:spLocks noGrp="1"/>
          </p:cNvSpPr>
          <p:nvPr>
            <p:ph type="title"/>
          </p:nvPr>
        </p:nvSpPr>
        <p:spPr>
          <a:xfrm>
            <a:off x="646112" y="452718"/>
            <a:ext cx="5568258" cy="532703"/>
          </a:xfrm>
        </p:spPr>
        <p:txBody>
          <a:bodyPr>
            <a:normAutofit fontScale="90000"/>
          </a:bodyPr>
          <a:lstStyle/>
          <a:p>
            <a:r>
              <a:rPr lang="en-IN" sz="1800" b="1" kern="18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Times New Roman" panose="02020603050405020304" pitchFamily="18" charset="0"/>
              </a:rPr>
              <a:t>Some functions for further analysis: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a16="http://schemas.microsoft.com/office/drawing/2014/main" id="{707E67A5-F568-420E-8219-C04EE98FAF57}"/>
              </a:ext>
            </a:extLst>
          </p:cNvPr>
          <p:cNvPicPr/>
          <p:nvPr/>
        </p:nvPicPr>
        <p:blipFill>
          <a:blip r:embed="rId2">
            <a:extLst>
              <a:ext uri="{28A0092B-C50C-407E-A947-70E740481C1C}">
                <a14:useLocalDpi xmlns:a14="http://schemas.microsoft.com/office/drawing/2010/main" val="0"/>
              </a:ext>
            </a:extLst>
          </a:blip>
          <a:stretch>
            <a:fillRect/>
          </a:stretch>
        </p:blipFill>
        <p:spPr>
          <a:xfrm>
            <a:off x="646112" y="985421"/>
            <a:ext cx="5017841" cy="5264458"/>
          </a:xfrm>
          <a:prstGeom prst="rect">
            <a:avLst/>
          </a:prstGeom>
        </p:spPr>
      </p:pic>
      <p:pic>
        <p:nvPicPr>
          <p:cNvPr id="5" name="Picture 4">
            <a:extLst>
              <a:ext uri="{FF2B5EF4-FFF2-40B4-BE49-F238E27FC236}">
                <a16:creationId xmlns:a16="http://schemas.microsoft.com/office/drawing/2014/main" id="{9CA13B1E-15AB-4A46-86B2-6B0B5D62413C}"/>
              </a:ext>
            </a:extLst>
          </p:cNvPr>
          <p:cNvPicPr/>
          <p:nvPr/>
        </p:nvPicPr>
        <p:blipFill>
          <a:blip r:embed="rId3">
            <a:extLst>
              <a:ext uri="{28A0092B-C50C-407E-A947-70E740481C1C}">
                <a14:useLocalDpi xmlns:a14="http://schemas.microsoft.com/office/drawing/2010/main" val="0"/>
              </a:ext>
            </a:extLst>
          </a:blip>
          <a:stretch>
            <a:fillRect/>
          </a:stretch>
        </p:blipFill>
        <p:spPr>
          <a:xfrm>
            <a:off x="5859780" y="191572"/>
            <a:ext cx="6098441" cy="4380427"/>
          </a:xfrm>
          <a:prstGeom prst="rect">
            <a:avLst/>
          </a:prstGeom>
        </p:spPr>
      </p:pic>
      <p:pic>
        <p:nvPicPr>
          <p:cNvPr id="6" name="Picture 5">
            <a:extLst>
              <a:ext uri="{FF2B5EF4-FFF2-40B4-BE49-F238E27FC236}">
                <a16:creationId xmlns:a16="http://schemas.microsoft.com/office/drawing/2014/main" id="{48583194-AA63-416B-943F-AD5B042F1084}"/>
              </a:ext>
            </a:extLst>
          </p:cNvPr>
          <p:cNvPicPr/>
          <p:nvPr/>
        </p:nvPicPr>
        <p:blipFill>
          <a:blip r:embed="rId4">
            <a:extLst>
              <a:ext uri="{28A0092B-C50C-407E-A947-70E740481C1C}">
                <a14:useLocalDpi xmlns:a14="http://schemas.microsoft.com/office/drawing/2010/main" val="0"/>
              </a:ext>
            </a:extLst>
          </a:blip>
          <a:stretch>
            <a:fillRect/>
          </a:stretch>
        </p:blipFill>
        <p:spPr>
          <a:xfrm>
            <a:off x="5859780" y="4646011"/>
            <a:ext cx="6098441" cy="2020416"/>
          </a:xfrm>
          <a:prstGeom prst="rect">
            <a:avLst/>
          </a:prstGeom>
        </p:spPr>
      </p:pic>
    </p:spTree>
    <p:extLst>
      <p:ext uri="{BB962C8B-B14F-4D97-AF65-F5344CB8AC3E}">
        <p14:creationId xmlns:p14="http://schemas.microsoft.com/office/powerpoint/2010/main" val="2193608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372E-2ADC-4450-8F3D-DFD960F261D6}"/>
              </a:ext>
            </a:extLst>
          </p:cNvPr>
          <p:cNvSpPr>
            <a:spLocks noGrp="1"/>
          </p:cNvSpPr>
          <p:nvPr>
            <p:ph type="title"/>
          </p:nvPr>
        </p:nvSpPr>
        <p:spPr>
          <a:xfrm>
            <a:off x="646111" y="452718"/>
            <a:ext cx="5449889" cy="381783"/>
          </a:xfrm>
        </p:spPr>
        <p:txBody>
          <a:bodyPr>
            <a:normAutofit fontScale="90000"/>
          </a:bodyPr>
          <a:lstStyle/>
          <a:p>
            <a:r>
              <a:rPr lang="en-IN" sz="18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Let's Work on features individually:</a:t>
            </a:r>
            <a:br>
              <a:rPr lang="en-IN" sz="1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endParaRPr lang="en-IN" b="1"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64C53D18-12A1-43AC-931B-58C64EC9F4C6}"/>
              </a:ext>
            </a:extLst>
          </p:cNvPr>
          <p:cNvSpPr txBox="1"/>
          <p:nvPr/>
        </p:nvSpPr>
        <p:spPr>
          <a:xfrm>
            <a:off x="646111" y="1053314"/>
            <a:ext cx="1799947" cy="369332"/>
          </a:xfrm>
          <a:prstGeom prst="rect">
            <a:avLst/>
          </a:prstGeom>
          <a:noFill/>
        </p:spPr>
        <p:txBody>
          <a:bodyPr wrap="square">
            <a:spAutoFit/>
          </a:bodyPr>
          <a:lstStyle/>
          <a:p>
            <a:pPr marL="342900" lvl="0" indent="-342900">
              <a:spcBef>
                <a:spcPts val="645"/>
              </a:spcBef>
              <a:buFont typeface="Symbol" panose="05050102010706020507" pitchFamily="18" charset="2"/>
              <a:buChar char=""/>
            </a:pPr>
            <a:r>
              <a:rPr lang="en-IN" sz="1800" dirty="0" err="1">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LotFrontage</a:t>
            </a:r>
            <a:endParaRPr lang="en-IN" sz="36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cs typeface="Helvetica" panose="020B0604020202020204" pitchFamily="34" charset="0"/>
            </a:endParaRPr>
          </a:p>
        </p:txBody>
      </p:sp>
      <p:pic>
        <p:nvPicPr>
          <p:cNvPr id="6" name="Picture 5">
            <a:extLst>
              <a:ext uri="{FF2B5EF4-FFF2-40B4-BE49-F238E27FC236}">
                <a16:creationId xmlns:a16="http://schemas.microsoft.com/office/drawing/2014/main" id="{739EC8AA-D2D1-4836-9421-433A0CCEDC90}"/>
              </a:ext>
            </a:extLst>
          </p:cNvPr>
          <p:cNvPicPr/>
          <p:nvPr/>
        </p:nvPicPr>
        <p:blipFill>
          <a:blip r:embed="rId2">
            <a:extLst>
              <a:ext uri="{28A0092B-C50C-407E-A947-70E740481C1C}">
                <a14:useLocalDpi xmlns:a14="http://schemas.microsoft.com/office/drawing/2010/main" val="0"/>
              </a:ext>
            </a:extLst>
          </a:blip>
          <a:stretch>
            <a:fillRect/>
          </a:stretch>
        </p:blipFill>
        <p:spPr>
          <a:xfrm>
            <a:off x="550416" y="1641459"/>
            <a:ext cx="5952035" cy="3932808"/>
          </a:xfrm>
          <a:prstGeom prst="rect">
            <a:avLst/>
          </a:prstGeom>
        </p:spPr>
      </p:pic>
      <p:pic>
        <p:nvPicPr>
          <p:cNvPr id="7" name="Picture 6">
            <a:extLst>
              <a:ext uri="{FF2B5EF4-FFF2-40B4-BE49-F238E27FC236}">
                <a16:creationId xmlns:a16="http://schemas.microsoft.com/office/drawing/2014/main" id="{684F2C39-1488-4BD2-9A66-AF888D7CE631}"/>
              </a:ext>
            </a:extLst>
          </p:cNvPr>
          <p:cNvPicPr/>
          <p:nvPr/>
        </p:nvPicPr>
        <p:blipFill>
          <a:blip r:embed="rId3">
            <a:extLst>
              <a:ext uri="{28A0092B-C50C-407E-A947-70E740481C1C}">
                <a14:useLocalDpi xmlns:a14="http://schemas.microsoft.com/office/drawing/2010/main" val="0"/>
              </a:ext>
            </a:extLst>
          </a:blip>
          <a:stretch>
            <a:fillRect/>
          </a:stretch>
        </p:blipFill>
        <p:spPr>
          <a:xfrm>
            <a:off x="6869358" y="160020"/>
            <a:ext cx="4070854" cy="3268980"/>
          </a:xfrm>
          <a:prstGeom prst="rect">
            <a:avLst/>
          </a:prstGeom>
        </p:spPr>
      </p:pic>
      <p:pic>
        <p:nvPicPr>
          <p:cNvPr id="8" name="Picture 7">
            <a:extLst>
              <a:ext uri="{FF2B5EF4-FFF2-40B4-BE49-F238E27FC236}">
                <a16:creationId xmlns:a16="http://schemas.microsoft.com/office/drawing/2014/main" id="{C9D2A64A-F7B5-402E-B632-903232A4B0DB}"/>
              </a:ext>
            </a:extLst>
          </p:cNvPr>
          <p:cNvPicPr/>
          <p:nvPr/>
        </p:nvPicPr>
        <p:blipFill>
          <a:blip r:embed="rId4">
            <a:extLst>
              <a:ext uri="{28A0092B-C50C-407E-A947-70E740481C1C}">
                <a14:useLocalDpi xmlns:a14="http://schemas.microsoft.com/office/drawing/2010/main" val="0"/>
              </a:ext>
            </a:extLst>
          </a:blip>
          <a:stretch>
            <a:fillRect/>
          </a:stretch>
        </p:blipFill>
        <p:spPr>
          <a:xfrm>
            <a:off x="6965846" y="3607863"/>
            <a:ext cx="3974366" cy="2973245"/>
          </a:xfrm>
          <a:prstGeom prst="rect">
            <a:avLst/>
          </a:prstGeom>
        </p:spPr>
      </p:pic>
      <p:pic>
        <p:nvPicPr>
          <p:cNvPr id="9" name="Picture 8">
            <a:extLst>
              <a:ext uri="{FF2B5EF4-FFF2-40B4-BE49-F238E27FC236}">
                <a16:creationId xmlns:a16="http://schemas.microsoft.com/office/drawing/2014/main" id="{A788C65B-0BED-4A9B-ABA2-8C1F6F4943D2}"/>
              </a:ext>
            </a:extLst>
          </p:cNvPr>
          <p:cNvPicPr/>
          <p:nvPr/>
        </p:nvPicPr>
        <p:blipFill>
          <a:blip r:embed="rId5">
            <a:extLst>
              <a:ext uri="{28A0092B-C50C-407E-A947-70E740481C1C}">
                <a14:useLocalDpi xmlns:a14="http://schemas.microsoft.com/office/drawing/2010/main" val="0"/>
              </a:ext>
            </a:extLst>
          </a:blip>
          <a:stretch>
            <a:fillRect/>
          </a:stretch>
        </p:blipFill>
        <p:spPr>
          <a:xfrm>
            <a:off x="550417" y="5765202"/>
            <a:ext cx="4145870" cy="815906"/>
          </a:xfrm>
          <a:prstGeom prst="rect">
            <a:avLst/>
          </a:prstGeom>
        </p:spPr>
      </p:pic>
    </p:spTree>
    <p:extLst>
      <p:ext uri="{BB962C8B-B14F-4D97-AF65-F5344CB8AC3E}">
        <p14:creationId xmlns:p14="http://schemas.microsoft.com/office/powerpoint/2010/main" val="224489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E501-AA0B-4D3F-B95E-EB9A763F1133}"/>
              </a:ext>
            </a:extLst>
          </p:cNvPr>
          <p:cNvSpPr>
            <a:spLocks noGrp="1"/>
          </p:cNvSpPr>
          <p:nvPr>
            <p:ph type="title"/>
          </p:nvPr>
        </p:nvSpPr>
        <p:spPr>
          <a:xfrm>
            <a:off x="646111" y="452718"/>
            <a:ext cx="1768615" cy="594847"/>
          </a:xfrm>
        </p:spPr>
        <p:txBody>
          <a:bodyPr>
            <a:normAutofit fontScale="90000"/>
          </a:bodyPr>
          <a:lstStyle/>
          <a:p>
            <a:pPr marL="285750" indent="-285750">
              <a:buFont typeface="Arial" panose="020B0604020202020204" pitchFamily="34" charset="0"/>
              <a:buChar char="•"/>
            </a:pPr>
            <a:r>
              <a:rPr lang="en-IN" sz="1800" b="1" dirty="0" err="1">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LotArea</a:t>
            </a:r>
            <a:br>
              <a:rPr lang="en-IN" sz="1800" b="1"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Times New Roman" panose="02020603050405020304" pitchFamily="18" charset="0"/>
                <a:cs typeface="Helvetica" panose="020B0604020202020204" pitchFamily="34" charset="0"/>
              </a:rPr>
            </a:br>
            <a:br>
              <a:rPr lang="en-IN" sz="1800" b="1"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Times New Roman" panose="02020603050405020304" pitchFamily="18" charset="0"/>
                <a:cs typeface="Helvetica" panose="020B0604020202020204" pitchFamily="34" charset="0"/>
              </a:rPr>
            </a:br>
            <a:endParaRPr lang="en-IN" b="1"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2F771DE2-50A2-4C30-95C6-676ED696E3BB}"/>
              </a:ext>
            </a:extLst>
          </p:cNvPr>
          <p:cNvPicPr/>
          <p:nvPr/>
        </p:nvPicPr>
        <p:blipFill>
          <a:blip r:embed="rId2">
            <a:extLst>
              <a:ext uri="{28A0092B-C50C-407E-A947-70E740481C1C}">
                <a14:useLocalDpi xmlns:a14="http://schemas.microsoft.com/office/drawing/2010/main" val="0"/>
              </a:ext>
            </a:extLst>
          </a:blip>
          <a:stretch>
            <a:fillRect/>
          </a:stretch>
        </p:blipFill>
        <p:spPr>
          <a:xfrm>
            <a:off x="441627" y="932044"/>
            <a:ext cx="6301740" cy="4527723"/>
          </a:xfrm>
          <a:prstGeom prst="rect">
            <a:avLst/>
          </a:prstGeom>
        </p:spPr>
      </p:pic>
      <p:pic>
        <p:nvPicPr>
          <p:cNvPr id="5" name="Picture 4">
            <a:extLst>
              <a:ext uri="{FF2B5EF4-FFF2-40B4-BE49-F238E27FC236}">
                <a16:creationId xmlns:a16="http://schemas.microsoft.com/office/drawing/2014/main" id="{1FC7E622-B61C-45B0-B68D-255626A9C20D}"/>
              </a:ext>
            </a:extLst>
          </p:cNvPr>
          <p:cNvPicPr/>
          <p:nvPr/>
        </p:nvPicPr>
        <p:blipFill>
          <a:blip r:embed="rId3">
            <a:extLst>
              <a:ext uri="{28A0092B-C50C-407E-A947-70E740481C1C}">
                <a14:useLocalDpi xmlns:a14="http://schemas.microsoft.com/office/drawing/2010/main" val="0"/>
              </a:ext>
            </a:extLst>
          </a:blip>
          <a:stretch>
            <a:fillRect/>
          </a:stretch>
        </p:blipFill>
        <p:spPr>
          <a:xfrm>
            <a:off x="7049941" y="132335"/>
            <a:ext cx="4331231" cy="3199011"/>
          </a:xfrm>
          <a:prstGeom prst="rect">
            <a:avLst/>
          </a:prstGeom>
        </p:spPr>
      </p:pic>
      <p:pic>
        <p:nvPicPr>
          <p:cNvPr id="6" name="Picture 5">
            <a:extLst>
              <a:ext uri="{FF2B5EF4-FFF2-40B4-BE49-F238E27FC236}">
                <a16:creationId xmlns:a16="http://schemas.microsoft.com/office/drawing/2014/main" id="{52A9FCEE-F903-4468-9547-C14F9EE20F85}"/>
              </a:ext>
            </a:extLst>
          </p:cNvPr>
          <p:cNvPicPr/>
          <p:nvPr/>
        </p:nvPicPr>
        <p:blipFill>
          <a:blip r:embed="rId4">
            <a:extLst>
              <a:ext uri="{28A0092B-C50C-407E-A947-70E740481C1C}">
                <a14:useLocalDpi xmlns:a14="http://schemas.microsoft.com/office/drawing/2010/main" val="0"/>
              </a:ext>
            </a:extLst>
          </a:blip>
          <a:stretch>
            <a:fillRect/>
          </a:stretch>
        </p:blipFill>
        <p:spPr>
          <a:xfrm>
            <a:off x="7049941" y="3526654"/>
            <a:ext cx="4331231" cy="3039745"/>
          </a:xfrm>
          <a:prstGeom prst="rect">
            <a:avLst/>
          </a:prstGeom>
        </p:spPr>
      </p:pic>
      <p:pic>
        <p:nvPicPr>
          <p:cNvPr id="7" name="Picture 6">
            <a:extLst>
              <a:ext uri="{FF2B5EF4-FFF2-40B4-BE49-F238E27FC236}">
                <a16:creationId xmlns:a16="http://schemas.microsoft.com/office/drawing/2014/main" id="{1B66807A-8D6C-480F-82F6-FD9B716B2255}"/>
              </a:ext>
            </a:extLst>
          </p:cNvPr>
          <p:cNvPicPr/>
          <p:nvPr/>
        </p:nvPicPr>
        <p:blipFill>
          <a:blip r:embed="rId5">
            <a:extLst>
              <a:ext uri="{28A0092B-C50C-407E-A947-70E740481C1C}">
                <a14:useLocalDpi xmlns:a14="http://schemas.microsoft.com/office/drawing/2010/main" val="0"/>
              </a:ext>
            </a:extLst>
          </a:blip>
          <a:stretch>
            <a:fillRect/>
          </a:stretch>
        </p:blipFill>
        <p:spPr>
          <a:xfrm>
            <a:off x="430197" y="5626672"/>
            <a:ext cx="4479154" cy="778609"/>
          </a:xfrm>
          <a:prstGeom prst="rect">
            <a:avLst/>
          </a:prstGeom>
        </p:spPr>
      </p:pic>
    </p:spTree>
    <p:extLst>
      <p:ext uri="{BB962C8B-B14F-4D97-AF65-F5344CB8AC3E}">
        <p14:creationId xmlns:p14="http://schemas.microsoft.com/office/powerpoint/2010/main" val="2952346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F531-0CCB-43EA-8EDB-84234BD12A7B}"/>
              </a:ext>
            </a:extLst>
          </p:cNvPr>
          <p:cNvSpPr>
            <a:spLocks noGrp="1"/>
          </p:cNvSpPr>
          <p:nvPr>
            <p:ph type="title"/>
          </p:nvPr>
        </p:nvSpPr>
        <p:spPr>
          <a:xfrm>
            <a:off x="663866" y="639596"/>
            <a:ext cx="1884025" cy="541581"/>
          </a:xfrm>
        </p:spPr>
        <p:txBody>
          <a:bodyPr>
            <a:normAutofit fontScale="90000"/>
          </a:bodyPr>
          <a:lstStyle/>
          <a:p>
            <a:pPr marL="285750" indent="-285750">
              <a:buFont typeface="Arial" panose="020B0604020202020204" pitchFamily="34" charset="0"/>
              <a:buChar char="•"/>
            </a:pPr>
            <a:r>
              <a:rPr lang="en-IN" sz="1800" b="1" dirty="0" err="1">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MasVnrArea</a:t>
            </a:r>
            <a:br>
              <a:rPr lang="en-IN" sz="1800" b="1" dirty="0">
                <a:effectLst/>
                <a:latin typeface="Calibri" panose="020F0502020204030204" pitchFamily="34" charset="0"/>
                <a:ea typeface="Times New Roman" panose="02020603050405020304" pitchFamily="18" charset="0"/>
                <a:cs typeface="Helvetica" panose="020B0604020202020204" pitchFamily="34" charset="0"/>
              </a:rPr>
            </a:br>
            <a:endParaRPr lang="en-IN" b="1" dirty="0"/>
          </a:p>
        </p:txBody>
      </p:sp>
      <p:pic>
        <p:nvPicPr>
          <p:cNvPr id="4" name="Picture 3">
            <a:extLst>
              <a:ext uri="{FF2B5EF4-FFF2-40B4-BE49-F238E27FC236}">
                <a16:creationId xmlns:a16="http://schemas.microsoft.com/office/drawing/2014/main" id="{D206A598-68C9-4B55-81AF-6B619E1ED4F9}"/>
              </a:ext>
            </a:extLst>
          </p:cNvPr>
          <p:cNvPicPr/>
          <p:nvPr/>
        </p:nvPicPr>
        <p:blipFill>
          <a:blip r:embed="rId2">
            <a:extLst>
              <a:ext uri="{28A0092B-C50C-407E-A947-70E740481C1C}">
                <a14:useLocalDpi xmlns:a14="http://schemas.microsoft.com/office/drawing/2010/main" val="0"/>
              </a:ext>
            </a:extLst>
          </a:blip>
          <a:stretch>
            <a:fillRect/>
          </a:stretch>
        </p:blipFill>
        <p:spPr>
          <a:xfrm>
            <a:off x="275799" y="1535836"/>
            <a:ext cx="5601218" cy="4536489"/>
          </a:xfrm>
          <a:prstGeom prst="rect">
            <a:avLst/>
          </a:prstGeom>
        </p:spPr>
      </p:pic>
      <p:sp>
        <p:nvSpPr>
          <p:cNvPr id="6" name="TextBox 5">
            <a:extLst>
              <a:ext uri="{FF2B5EF4-FFF2-40B4-BE49-F238E27FC236}">
                <a16:creationId xmlns:a16="http://schemas.microsoft.com/office/drawing/2014/main" id="{A64EDF13-9734-4425-AF02-546702503A47}"/>
              </a:ext>
            </a:extLst>
          </p:cNvPr>
          <p:cNvSpPr txBox="1"/>
          <p:nvPr/>
        </p:nvSpPr>
        <p:spPr>
          <a:xfrm>
            <a:off x="6097480" y="452718"/>
            <a:ext cx="6094520" cy="37375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TotalBsmtSF</a:t>
            </a:r>
            <a:endParaRPr lang="en-IN" sz="1600" dirty="0">
              <a:ln w="0"/>
              <a:effectLst>
                <a:outerShdw blurRad="38100" dist="19050" dir="2700000" algn="tl" rotWithShape="0">
                  <a:schemeClr val="dk1">
                    <a:alpha val="40000"/>
                  </a:schemeClr>
                </a:outerShdw>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7" name="Picture 6">
            <a:extLst>
              <a:ext uri="{FF2B5EF4-FFF2-40B4-BE49-F238E27FC236}">
                <a16:creationId xmlns:a16="http://schemas.microsoft.com/office/drawing/2014/main" id="{0ABEA55D-91E7-40BF-BE10-0BBE83DEF425}"/>
              </a:ext>
            </a:extLst>
          </p:cNvPr>
          <p:cNvPicPr/>
          <p:nvPr/>
        </p:nvPicPr>
        <p:blipFill>
          <a:blip r:embed="rId3">
            <a:extLst>
              <a:ext uri="{28A0092B-C50C-407E-A947-70E740481C1C}">
                <a14:useLocalDpi xmlns:a14="http://schemas.microsoft.com/office/drawing/2010/main" val="0"/>
              </a:ext>
            </a:extLst>
          </a:blip>
          <a:stretch>
            <a:fillRect/>
          </a:stretch>
        </p:blipFill>
        <p:spPr>
          <a:xfrm>
            <a:off x="6033671" y="1535836"/>
            <a:ext cx="5753100" cy="4536488"/>
          </a:xfrm>
          <a:prstGeom prst="rect">
            <a:avLst/>
          </a:prstGeom>
        </p:spPr>
      </p:pic>
    </p:spTree>
    <p:extLst>
      <p:ext uri="{BB962C8B-B14F-4D97-AF65-F5344CB8AC3E}">
        <p14:creationId xmlns:p14="http://schemas.microsoft.com/office/powerpoint/2010/main" val="3414582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72AF-26CA-4E4D-8810-B72B397095ED}"/>
              </a:ext>
            </a:extLst>
          </p:cNvPr>
          <p:cNvSpPr>
            <a:spLocks noGrp="1"/>
          </p:cNvSpPr>
          <p:nvPr>
            <p:ph type="title"/>
          </p:nvPr>
        </p:nvSpPr>
        <p:spPr>
          <a:xfrm>
            <a:off x="646111" y="452718"/>
            <a:ext cx="3393229" cy="443927"/>
          </a:xfrm>
        </p:spPr>
        <p:txBody>
          <a:bodyPr>
            <a:normAutofit/>
          </a:bodyPr>
          <a:lstStyle/>
          <a:p>
            <a:r>
              <a:rPr lang="en-IN" sz="1800" kern="18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Times New Roman" panose="02020603050405020304" pitchFamily="18" charset="0"/>
              </a:rPr>
              <a:t>Let's import required libraries:</a:t>
            </a:r>
            <a:endParaRPr lang="en-IN" dirty="0">
              <a:ln w="0"/>
              <a:solidFill>
                <a:schemeClr val="tx1"/>
              </a:solidFill>
              <a:effectLst>
                <a:outerShdw blurRad="38100" dist="19050" dir="2700000" algn="tl" rotWithShape="0">
                  <a:schemeClr val="dk1">
                    <a:alpha val="40000"/>
                  </a:schemeClr>
                </a:outerShdw>
              </a:effectLst>
            </a:endParaRPr>
          </a:p>
        </p:txBody>
      </p:sp>
      <p:pic>
        <p:nvPicPr>
          <p:cNvPr id="4" name="Content Placeholder 3">
            <a:extLst>
              <a:ext uri="{FF2B5EF4-FFF2-40B4-BE49-F238E27FC236}">
                <a16:creationId xmlns:a16="http://schemas.microsoft.com/office/drawing/2014/main" id="{78F8DC6F-601C-4143-AB99-98FAEC86E75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84918" y="1411549"/>
            <a:ext cx="8993078" cy="4465467"/>
          </a:xfrm>
          <a:prstGeom prst="rect">
            <a:avLst/>
          </a:prstGeom>
        </p:spPr>
      </p:pic>
    </p:spTree>
    <p:extLst>
      <p:ext uri="{BB962C8B-B14F-4D97-AF65-F5344CB8AC3E}">
        <p14:creationId xmlns:p14="http://schemas.microsoft.com/office/powerpoint/2010/main" val="1144680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E77F-6644-4A2D-B3D6-12CE430C4F0C}"/>
              </a:ext>
            </a:extLst>
          </p:cNvPr>
          <p:cNvSpPr>
            <a:spLocks noGrp="1"/>
          </p:cNvSpPr>
          <p:nvPr>
            <p:ph type="title"/>
          </p:nvPr>
        </p:nvSpPr>
        <p:spPr>
          <a:xfrm>
            <a:off x="646111" y="452718"/>
            <a:ext cx="1662083" cy="399538"/>
          </a:xfrm>
        </p:spPr>
        <p:txBody>
          <a:bodyPr>
            <a:normAutofit fontScale="90000"/>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GrLivArea</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9CC5D578-1315-4E47-9EA6-A3D0BE666DB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111" y="1119240"/>
            <a:ext cx="5142130" cy="4695634"/>
          </a:xfrm>
          <a:prstGeom prst="rect">
            <a:avLst/>
          </a:prstGeom>
        </p:spPr>
      </p:pic>
      <p:pic>
        <p:nvPicPr>
          <p:cNvPr id="5" name="Picture 4">
            <a:extLst>
              <a:ext uri="{FF2B5EF4-FFF2-40B4-BE49-F238E27FC236}">
                <a16:creationId xmlns:a16="http://schemas.microsoft.com/office/drawing/2014/main" id="{DCB3CCC0-D0E1-4D2D-9279-F37BAC6F8FA3}"/>
              </a:ext>
            </a:extLst>
          </p:cNvPr>
          <p:cNvPicPr/>
          <p:nvPr/>
        </p:nvPicPr>
        <p:blipFill>
          <a:blip r:embed="rId3">
            <a:extLst>
              <a:ext uri="{28A0092B-C50C-407E-A947-70E740481C1C}">
                <a14:useLocalDpi xmlns:a14="http://schemas.microsoft.com/office/drawing/2010/main" val="0"/>
              </a:ext>
            </a:extLst>
          </a:blip>
          <a:stretch>
            <a:fillRect/>
          </a:stretch>
        </p:blipFill>
        <p:spPr>
          <a:xfrm>
            <a:off x="6096000" y="89385"/>
            <a:ext cx="5315986" cy="3745770"/>
          </a:xfrm>
          <a:prstGeom prst="rect">
            <a:avLst/>
          </a:prstGeom>
        </p:spPr>
      </p:pic>
      <p:pic>
        <p:nvPicPr>
          <p:cNvPr id="6" name="Picture 5">
            <a:extLst>
              <a:ext uri="{FF2B5EF4-FFF2-40B4-BE49-F238E27FC236}">
                <a16:creationId xmlns:a16="http://schemas.microsoft.com/office/drawing/2014/main" id="{C05BAB21-07E1-4056-BFD4-4239FD107584}"/>
              </a:ext>
            </a:extLst>
          </p:cNvPr>
          <p:cNvPicPr/>
          <p:nvPr/>
        </p:nvPicPr>
        <p:blipFill>
          <a:blip r:embed="rId4">
            <a:extLst>
              <a:ext uri="{28A0092B-C50C-407E-A947-70E740481C1C}">
                <a14:useLocalDpi xmlns:a14="http://schemas.microsoft.com/office/drawing/2010/main" val="0"/>
              </a:ext>
            </a:extLst>
          </a:blip>
          <a:stretch>
            <a:fillRect/>
          </a:stretch>
        </p:blipFill>
        <p:spPr>
          <a:xfrm>
            <a:off x="6167003" y="4057762"/>
            <a:ext cx="5173980" cy="2538348"/>
          </a:xfrm>
          <a:prstGeom prst="rect">
            <a:avLst/>
          </a:prstGeom>
        </p:spPr>
      </p:pic>
      <p:pic>
        <p:nvPicPr>
          <p:cNvPr id="7" name="Picture 6">
            <a:extLst>
              <a:ext uri="{FF2B5EF4-FFF2-40B4-BE49-F238E27FC236}">
                <a16:creationId xmlns:a16="http://schemas.microsoft.com/office/drawing/2014/main" id="{0513D406-6155-4FF7-AA35-25E55E170851}"/>
              </a:ext>
            </a:extLst>
          </p:cNvPr>
          <p:cNvPicPr/>
          <p:nvPr/>
        </p:nvPicPr>
        <p:blipFill>
          <a:blip r:embed="rId5">
            <a:extLst>
              <a:ext uri="{28A0092B-C50C-407E-A947-70E740481C1C}">
                <a14:useLocalDpi xmlns:a14="http://schemas.microsoft.com/office/drawing/2010/main" val="0"/>
              </a:ext>
            </a:extLst>
          </a:blip>
          <a:stretch>
            <a:fillRect/>
          </a:stretch>
        </p:blipFill>
        <p:spPr>
          <a:xfrm>
            <a:off x="646110" y="5911788"/>
            <a:ext cx="4627226" cy="684322"/>
          </a:xfrm>
          <a:prstGeom prst="rect">
            <a:avLst/>
          </a:prstGeom>
        </p:spPr>
      </p:pic>
    </p:spTree>
    <p:extLst>
      <p:ext uri="{BB962C8B-B14F-4D97-AF65-F5344CB8AC3E}">
        <p14:creationId xmlns:p14="http://schemas.microsoft.com/office/powerpoint/2010/main" val="3599907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F5CB-C29E-4546-8604-9C4ABE058D2F}"/>
              </a:ext>
            </a:extLst>
          </p:cNvPr>
          <p:cNvSpPr>
            <a:spLocks noGrp="1"/>
          </p:cNvSpPr>
          <p:nvPr>
            <p:ph type="title"/>
          </p:nvPr>
        </p:nvSpPr>
        <p:spPr>
          <a:xfrm>
            <a:off x="646111" y="452718"/>
            <a:ext cx="2256887" cy="612602"/>
          </a:xfrm>
        </p:spPr>
        <p:txBody>
          <a:bodyPr>
            <a:normAutofit fontScale="90000"/>
          </a:bodyPr>
          <a:lstStyle/>
          <a:p>
            <a:pPr marL="285750" indent="-285750">
              <a:buFont typeface="Arial" panose="020B0604020202020204" pitchFamily="34" charset="0"/>
              <a:buChar char="•"/>
            </a:pPr>
            <a:r>
              <a:rPr lang="en-IN" sz="1800" b="1" dirty="0" err="1">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GarageYrBlt</a:t>
            </a:r>
            <a:br>
              <a:rPr lang="en-IN" sz="1800" dirty="0">
                <a:solidFill>
                  <a:srgbClr val="000000"/>
                </a:solidFill>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Picture 3">
            <a:extLst>
              <a:ext uri="{FF2B5EF4-FFF2-40B4-BE49-F238E27FC236}">
                <a16:creationId xmlns:a16="http://schemas.microsoft.com/office/drawing/2014/main" id="{0A009B97-F47B-4C82-B6DD-364428DC6A57}"/>
              </a:ext>
            </a:extLst>
          </p:cNvPr>
          <p:cNvPicPr/>
          <p:nvPr/>
        </p:nvPicPr>
        <p:blipFill>
          <a:blip r:embed="rId2">
            <a:extLst>
              <a:ext uri="{28A0092B-C50C-407E-A947-70E740481C1C}">
                <a14:useLocalDpi xmlns:a14="http://schemas.microsoft.com/office/drawing/2010/main" val="0"/>
              </a:ext>
            </a:extLst>
          </a:blip>
          <a:stretch>
            <a:fillRect/>
          </a:stretch>
        </p:blipFill>
        <p:spPr>
          <a:xfrm>
            <a:off x="300805" y="893685"/>
            <a:ext cx="6370320" cy="3810000"/>
          </a:xfrm>
          <a:prstGeom prst="rect">
            <a:avLst/>
          </a:prstGeom>
        </p:spPr>
      </p:pic>
      <p:pic>
        <p:nvPicPr>
          <p:cNvPr id="5" name="Picture 4">
            <a:extLst>
              <a:ext uri="{FF2B5EF4-FFF2-40B4-BE49-F238E27FC236}">
                <a16:creationId xmlns:a16="http://schemas.microsoft.com/office/drawing/2014/main" id="{96C2531B-7B2F-41C7-A7C0-1F04FB54723A}"/>
              </a:ext>
            </a:extLst>
          </p:cNvPr>
          <p:cNvPicPr/>
          <p:nvPr/>
        </p:nvPicPr>
        <p:blipFill>
          <a:blip r:embed="rId3">
            <a:extLst>
              <a:ext uri="{28A0092B-C50C-407E-A947-70E740481C1C}">
                <a14:useLocalDpi xmlns:a14="http://schemas.microsoft.com/office/drawing/2010/main" val="0"/>
              </a:ext>
            </a:extLst>
          </a:blip>
          <a:stretch>
            <a:fillRect/>
          </a:stretch>
        </p:blipFill>
        <p:spPr>
          <a:xfrm>
            <a:off x="6903494" y="171338"/>
            <a:ext cx="4016040" cy="3175543"/>
          </a:xfrm>
          <a:prstGeom prst="rect">
            <a:avLst/>
          </a:prstGeom>
        </p:spPr>
      </p:pic>
      <p:pic>
        <p:nvPicPr>
          <p:cNvPr id="6" name="Picture 5">
            <a:extLst>
              <a:ext uri="{FF2B5EF4-FFF2-40B4-BE49-F238E27FC236}">
                <a16:creationId xmlns:a16="http://schemas.microsoft.com/office/drawing/2014/main" id="{FCFA4DCD-8064-43BB-A8BC-21DE97174909}"/>
              </a:ext>
            </a:extLst>
          </p:cNvPr>
          <p:cNvPicPr/>
          <p:nvPr/>
        </p:nvPicPr>
        <p:blipFill>
          <a:blip r:embed="rId4">
            <a:extLst>
              <a:ext uri="{28A0092B-C50C-407E-A947-70E740481C1C}">
                <a14:useLocalDpi xmlns:a14="http://schemas.microsoft.com/office/drawing/2010/main" val="0"/>
              </a:ext>
            </a:extLst>
          </a:blip>
          <a:stretch>
            <a:fillRect/>
          </a:stretch>
        </p:blipFill>
        <p:spPr>
          <a:xfrm>
            <a:off x="6903494" y="3604334"/>
            <a:ext cx="4016040" cy="3082328"/>
          </a:xfrm>
          <a:prstGeom prst="rect">
            <a:avLst/>
          </a:prstGeom>
        </p:spPr>
      </p:pic>
      <p:pic>
        <p:nvPicPr>
          <p:cNvPr id="7" name="Picture 6">
            <a:extLst>
              <a:ext uri="{FF2B5EF4-FFF2-40B4-BE49-F238E27FC236}">
                <a16:creationId xmlns:a16="http://schemas.microsoft.com/office/drawing/2014/main" id="{5AFE213A-5276-4D13-AE17-6914326D235A}"/>
              </a:ext>
            </a:extLst>
          </p:cNvPr>
          <p:cNvPicPr/>
          <p:nvPr/>
        </p:nvPicPr>
        <p:blipFill>
          <a:blip r:embed="rId5">
            <a:extLst>
              <a:ext uri="{28A0092B-C50C-407E-A947-70E740481C1C}">
                <a14:useLocalDpi xmlns:a14="http://schemas.microsoft.com/office/drawing/2010/main" val="0"/>
              </a:ext>
            </a:extLst>
          </a:blip>
          <a:stretch>
            <a:fillRect/>
          </a:stretch>
        </p:blipFill>
        <p:spPr>
          <a:xfrm>
            <a:off x="422725" y="5300785"/>
            <a:ext cx="4078254" cy="798174"/>
          </a:xfrm>
          <a:prstGeom prst="rect">
            <a:avLst/>
          </a:prstGeom>
        </p:spPr>
      </p:pic>
    </p:spTree>
    <p:extLst>
      <p:ext uri="{BB962C8B-B14F-4D97-AF65-F5344CB8AC3E}">
        <p14:creationId xmlns:p14="http://schemas.microsoft.com/office/powerpoint/2010/main" val="1325913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BB6B-0B27-407C-8B47-8A8738C21FE2}"/>
              </a:ext>
            </a:extLst>
          </p:cNvPr>
          <p:cNvSpPr>
            <a:spLocks noGrp="1"/>
          </p:cNvSpPr>
          <p:nvPr>
            <p:ph type="title"/>
          </p:nvPr>
        </p:nvSpPr>
        <p:spPr>
          <a:xfrm>
            <a:off x="646112" y="452718"/>
            <a:ext cx="1866270" cy="728012"/>
          </a:xfrm>
        </p:spPr>
        <p:txBody>
          <a:bodyPr>
            <a:normAutofit fontScale="90000"/>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GarageArea</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7B619480-453F-4791-9DD9-C2820678BB2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84563" y="1180729"/>
            <a:ext cx="4945295" cy="4545367"/>
          </a:xfrm>
          <a:prstGeom prst="rect">
            <a:avLst/>
          </a:prstGeom>
        </p:spPr>
      </p:pic>
      <p:sp>
        <p:nvSpPr>
          <p:cNvPr id="6" name="TextBox 5">
            <a:extLst>
              <a:ext uri="{FF2B5EF4-FFF2-40B4-BE49-F238E27FC236}">
                <a16:creationId xmlns:a16="http://schemas.microsoft.com/office/drawing/2014/main" id="{9A323471-2FC3-4637-85CB-A68126F6EA79}"/>
              </a:ext>
            </a:extLst>
          </p:cNvPr>
          <p:cNvSpPr txBox="1"/>
          <p:nvPr/>
        </p:nvSpPr>
        <p:spPr>
          <a:xfrm>
            <a:off x="5515252" y="532617"/>
            <a:ext cx="6094520" cy="369332"/>
          </a:xfrm>
          <a:prstGeom prst="rect">
            <a:avLst/>
          </a:prstGeom>
          <a:noFill/>
        </p:spPr>
        <p:txBody>
          <a:bodyPr wrap="square">
            <a:spAutoFit/>
          </a:bodyPr>
          <a:lstStyle/>
          <a:p>
            <a:r>
              <a:rPr lang="en-IN" sz="1800" b="1" dirty="0" err="1">
                <a:effectLst/>
                <a:latin typeface="Arial" panose="020B0604020202020204" pitchFamily="34" charset="0"/>
                <a:ea typeface="Calibri" panose="020F0502020204030204" pitchFamily="34" charset="0"/>
              </a:rPr>
              <a:t>WoodDeckSF</a:t>
            </a:r>
            <a:endParaRPr lang="en-IN" dirty="0"/>
          </a:p>
        </p:txBody>
      </p:sp>
      <p:pic>
        <p:nvPicPr>
          <p:cNvPr id="7" name="Picture 6">
            <a:extLst>
              <a:ext uri="{FF2B5EF4-FFF2-40B4-BE49-F238E27FC236}">
                <a16:creationId xmlns:a16="http://schemas.microsoft.com/office/drawing/2014/main" id="{1E1D2A74-7D41-47D3-A488-4C48807AF23D}"/>
              </a:ext>
            </a:extLst>
          </p:cNvPr>
          <p:cNvPicPr/>
          <p:nvPr/>
        </p:nvPicPr>
        <p:blipFill>
          <a:blip r:embed="rId3">
            <a:extLst>
              <a:ext uri="{28A0092B-C50C-407E-A947-70E740481C1C}">
                <a14:useLocalDpi xmlns:a14="http://schemas.microsoft.com/office/drawing/2010/main" val="0"/>
              </a:ext>
            </a:extLst>
          </a:blip>
          <a:stretch>
            <a:fillRect/>
          </a:stretch>
        </p:blipFill>
        <p:spPr>
          <a:xfrm>
            <a:off x="5591407" y="1180729"/>
            <a:ext cx="5523140" cy="4545367"/>
          </a:xfrm>
          <a:prstGeom prst="rect">
            <a:avLst/>
          </a:prstGeom>
        </p:spPr>
      </p:pic>
    </p:spTree>
    <p:extLst>
      <p:ext uri="{BB962C8B-B14F-4D97-AF65-F5344CB8AC3E}">
        <p14:creationId xmlns:p14="http://schemas.microsoft.com/office/powerpoint/2010/main" val="3017160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734C-5B10-4752-95AE-94FA06DA0D65}"/>
              </a:ext>
            </a:extLst>
          </p:cNvPr>
          <p:cNvSpPr>
            <a:spLocks noGrp="1"/>
          </p:cNvSpPr>
          <p:nvPr>
            <p:ph type="title"/>
          </p:nvPr>
        </p:nvSpPr>
        <p:spPr>
          <a:xfrm>
            <a:off x="646112" y="452718"/>
            <a:ext cx="1919536" cy="461682"/>
          </a:xfrm>
        </p:spPr>
        <p:txBody>
          <a:bodyPr>
            <a:normAutofit/>
          </a:bodyPr>
          <a:lstStyle/>
          <a:p>
            <a:pPr marL="285750" indent="-285750">
              <a:buFont typeface="Arial" panose="020B0604020202020204" pitchFamily="34" charset="0"/>
              <a:buChar char="•"/>
            </a:pPr>
            <a:r>
              <a:rPr lang="en-IN" sz="1800" b="1" dirty="0" err="1">
                <a:effectLst/>
                <a:latin typeface="Arial" panose="020B0604020202020204" pitchFamily="34" charset="0"/>
                <a:ea typeface="Calibri" panose="020F0502020204030204" pitchFamily="34" charset="0"/>
              </a:rPr>
              <a:t>Remodelyrs</a:t>
            </a:r>
            <a:endParaRPr lang="en-IN" dirty="0"/>
          </a:p>
        </p:txBody>
      </p:sp>
      <p:pic>
        <p:nvPicPr>
          <p:cNvPr id="4" name="Content Placeholder 3">
            <a:extLst>
              <a:ext uri="{FF2B5EF4-FFF2-40B4-BE49-F238E27FC236}">
                <a16:creationId xmlns:a16="http://schemas.microsoft.com/office/drawing/2014/main" id="{26C4B32E-0E35-46DE-A947-7178CCC0D5E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8552" y="1139300"/>
            <a:ext cx="5187545" cy="4613430"/>
          </a:xfrm>
          <a:prstGeom prst="rect">
            <a:avLst/>
          </a:prstGeom>
        </p:spPr>
      </p:pic>
      <p:sp>
        <p:nvSpPr>
          <p:cNvPr id="6" name="TextBox 5">
            <a:extLst>
              <a:ext uri="{FF2B5EF4-FFF2-40B4-BE49-F238E27FC236}">
                <a16:creationId xmlns:a16="http://schemas.microsoft.com/office/drawing/2014/main" id="{452D4D18-8A52-4C1D-B507-D1015BEF6A87}"/>
              </a:ext>
            </a:extLst>
          </p:cNvPr>
          <p:cNvSpPr txBox="1"/>
          <p:nvPr/>
        </p:nvSpPr>
        <p:spPr>
          <a:xfrm>
            <a:off x="6021280" y="496680"/>
            <a:ext cx="6094520" cy="37375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PropertyAge</a:t>
            </a:r>
            <a:endParaRPr lang="en-IN" sz="1600" dirty="0">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7" name="Picture 6">
            <a:extLst>
              <a:ext uri="{FF2B5EF4-FFF2-40B4-BE49-F238E27FC236}">
                <a16:creationId xmlns:a16="http://schemas.microsoft.com/office/drawing/2014/main" id="{C5E0C8D5-CF45-450F-AF2E-E121DBE2AB29}"/>
              </a:ext>
            </a:extLst>
          </p:cNvPr>
          <p:cNvPicPr/>
          <p:nvPr/>
        </p:nvPicPr>
        <p:blipFill>
          <a:blip r:embed="rId3">
            <a:extLst>
              <a:ext uri="{28A0092B-C50C-407E-A947-70E740481C1C}">
                <a14:useLocalDpi xmlns:a14="http://schemas.microsoft.com/office/drawing/2010/main" val="0"/>
              </a:ext>
            </a:extLst>
          </a:blip>
          <a:stretch>
            <a:fillRect/>
          </a:stretch>
        </p:blipFill>
        <p:spPr>
          <a:xfrm>
            <a:off x="6196096" y="1175551"/>
            <a:ext cx="5623560" cy="4506898"/>
          </a:xfrm>
          <a:prstGeom prst="rect">
            <a:avLst/>
          </a:prstGeom>
        </p:spPr>
      </p:pic>
    </p:spTree>
    <p:extLst>
      <p:ext uri="{BB962C8B-B14F-4D97-AF65-F5344CB8AC3E}">
        <p14:creationId xmlns:p14="http://schemas.microsoft.com/office/powerpoint/2010/main" val="2595811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378C3-8D4D-492B-B17B-2DF07AE91BA5}"/>
              </a:ext>
            </a:extLst>
          </p:cNvPr>
          <p:cNvSpPr>
            <a:spLocks noGrp="1"/>
          </p:cNvSpPr>
          <p:nvPr>
            <p:ph type="title"/>
          </p:nvPr>
        </p:nvSpPr>
        <p:spPr/>
        <p:txBody>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PPorch</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FA4E2314-4F1C-47BE-9277-AE1FA9EB044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82473" y="1034388"/>
            <a:ext cx="4632905" cy="4141293"/>
          </a:xfrm>
          <a:prstGeom prst="rect">
            <a:avLst/>
          </a:prstGeom>
        </p:spPr>
      </p:pic>
    </p:spTree>
    <p:extLst>
      <p:ext uri="{BB962C8B-B14F-4D97-AF65-F5344CB8AC3E}">
        <p14:creationId xmlns:p14="http://schemas.microsoft.com/office/powerpoint/2010/main" val="19623628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0198-A6CB-4BCD-87B7-88B5E7AF4672}"/>
              </a:ext>
            </a:extLst>
          </p:cNvPr>
          <p:cNvSpPr>
            <a:spLocks noGrp="1"/>
          </p:cNvSpPr>
          <p:nvPr>
            <p:ph type="title"/>
          </p:nvPr>
        </p:nvSpPr>
        <p:spPr>
          <a:xfrm>
            <a:off x="331752" y="229115"/>
            <a:ext cx="9404723" cy="1400530"/>
          </a:xfrm>
        </p:spPr>
        <p:txBody>
          <a:bodyPr/>
          <a:lstStyle/>
          <a:p>
            <a:r>
              <a:rPr lang="en-IN" sz="18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Let's look at the correlation:</a:t>
            </a:r>
            <a:br>
              <a:rPr lang="en-IN" sz="1800" b="1"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6362BDCA-838E-41DA-89E2-382412031DC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1752" y="842699"/>
            <a:ext cx="5373632" cy="4197242"/>
          </a:xfrm>
          <a:prstGeom prst="rect">
            <a:avLst/>
          </a:prstGeom>
        </p:spPr>
      </p:pic>
      <p:sp>
        <p:nvSpPr>
          <p:cNvPr id="6" name="TextBox 5">
            <a:extLst>
              <a:ext uri="{FF2B5EF4-FFF2-40B4-BE49-F238E27FC236}">
                <a16:creationId xmlns:a16="http://schemas.microsoft.com/office/drawing/2014/main" id="{AF6EA304-D7EF-410E-B4C9-B8F190441797}"/>
              </a:ext>
            </a:extLst>
          </p:cNvPr>
          <p:cNvSpPr txBox="1"/>
          <p:nvPr/>
        </p:nvSpPr>
        <p:spPr>
          <a:xfrm>
            <a:off x="6172259" y="1093584"/>
            <a:ext cx="6094520" cy="1519327"/>
          </a:xfrm>
          <a:prstGeom prst="rect">
            <a:avLst/>
          </a:prstGeom>
          <a:noFill/>
        </p:spPr>
        <p:txBody>
          <a:bodyPr wrap="square">
            <a:spAutoFit/>
          </a:bodyPr>
          <a:lstStyle/>
          <a:p>
            <a:pPr>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Times New Roman" panose="02020603050405020304" pitchFamily="18" charset="0"/>
              </a:rPr>
              <a:t>We need to check the correlation of all columns with or target column '</a:t>
            </a:r>
            <a:r>
              <a:rPr lang="en-IN" sz="1800" dirty="0" err="1">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Times New Roman" panose="02020603050405020304" pitchFamily="18" charset="0"/>
              </a:rPr>
              <a:t>SalePrice</a:t>
            </a:r>
            <a:r>
              <a:rPr lang="en-IN" sz="1800" dirty="0">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Times New Roman" panose="02020603050405020304" pitchFamily="18" charset="0"/>
              </a:rPr>
              <a:t>' however where datatype of columns is Object hence we cannot see those columns.</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Times New Roman" panose="02020603050405020304" pitchFamily="18" charset="0"/>
              </a:rPr>
              <a:t>Let's change the data type of other object type columns.</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4410A25-9A0D-480A-99EA-606DEADF0A37}"/>
              </a:ext>
            </a:extLst>
          </p:cNvPr>
          <p:cNvPicPr/>
          <p:nvPr/>
        </p:nvPicPr>
        <p:blipFill>
          <a:blip r:embed="rId3">
            <a:extLst>
              <a:ext uri="{28A0092B-C50C-407E-A947-70E740481C1C}">
                <a14:useLocalDpi xmlns:a14="http://schemas.microsoft.com/office/drawing/2010/main" val="0"/>
              </a:ext>
            </a:extLst>
          </a:blip>
          <a:stretch>
            <a:fillRect/>
          </a:stretch>
        </p:blipFill>
        <p:spPr>
          <a:xfrm>
            <a:off x="5705384" y="2660758"/>
            <a:ext cx="6486616" cy="4197242"/>
          </a:xfrm>
          <a:prstGeom prst="rect">
            <a:avLst/>
          </a:prstGeom>
        </p:spPr>
      </p:pic>
    </p:spTree>
    <p:extLst>
      <p:ext uri="{BB962C8B-B14F-4D97-AF65-F5344CB8AC3E}">
        <p14:creationId xmlns:p14="http://schemas.microsoft.com/office/powerpoint/2010/main" val="2887551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637E80-4A5C-49F9-9095-C27B6F4455D8}"/>
              </a:ext>
            </a:extLst>
          </p:cNvPr>
          <p:cNvPicPr/>
          <p:nvPr/>
        </p:nvPicPr>
        <p:blipFill>
          <a:blip r:embed="rId2">
            <a:extLst>
              <a:ext uri="{28A0092B-C50C-407E-A947-70E740481C1C}">
                <a14:useLocalDpi xmlns:a14="http://schemas.microsoft.com/office/drawing/2010/main" val="0"/>
              </a:ext>
            </a:extLst>
          </a:blip>
          <a:stretch>
            <a:fillRect/>
          </a:stretch>
        </p:blipFill>
        <p:spPr>
          <a:xfrm>
            <a:off x="337499" y="219020"/>
            <a:ext cx="2834640" cy="6186262"/>
          </a:xfrm>
          <a:prstGeom prst="rect">
            <a:avLst/>
          </a:prstGeom>
        </p:spPr>
      </p:pic>
      <p:pic>
        <p:nvPicPr>
          <p:cNvPr id="5" name="Picture 4">
            <a:extLst>
              <a:ext uri="{FF2B5EF4-FFF2-40B4-BE49-F238E27FC236}">
                <a16:creationId xmlns:a16="http://schemas.microsoft.com/office/drawing/2014/main" id="{B2C7791C-A17B-480D-9A58-EB7B372CAA79}"/>
              </a:ext>
            </a:extLst>
          </p:cNvPr>
          <p:cNvPicPr/>
          <p:nvPr/>
        </p:nvPicPr>
        <p:blipFill>
          <a:blip r:embed="rId3">
            <a:extLst>
              <a:ext uri="{28A0092B-C50C-407E-A947-70E740481C1C}">
                <a14:useLocalDpi xmlns:a14="http://schemas.microsoft.com/office/drawing/2010/main" val="0"/>
              </a:ext>
            </a:extLst>
          </a:blip>
          <a:stretch>
            <a:fillRect/>
          </a:stretch>
        </p:blipFill>
        <p:spPr>
          <a:xfrm>
            <a:off x="3172139" y="4896522"/>
            <a:ext cx="1569720" cy="1508760"/>
          </a:xfrm>
          <a:prstGeom prst="rect">
            <a:avLst/>
          </a:prstGeom>
        </p:spPr>
      </p:pic>
      <p:sp>
        <p:nvSpPr>
          <p:cNvPr id="7" name="TextBox 6">
            <a:extLst>
              <a:ext uri="{FF2B5EF4-FFF2-40B4-BE49-F238E27FC236}">
                <a16:creationId xmlns:a16="http://schemas.microsoft.com/office/drawing/2014/main" id="{623E5303-9648-4A22-99A9-E970DF6CF8B2}"/>
              </a:ext>
            </a:extLst>
          </p:cNvPr>
          <p:cNvSpPr txBox="1"/>
          <p:nvPr/>
        </p:nvSpPr>
        <p:spPr>
          <a:xfrm>
            <a:off x="3633186" y="522391"/>
            <a:ext cx="6094520" cy="3633752"/>
          </a:xfrm>
          <a:prstGeom prst="rect">
            <a:avLst/>
          </a:prstGeom>
          <a:noFill/>
        </p:spPr>
        <p:txBody>
          <a:bodyPr wrap="square">
            <a:spAutoFit/>
          </a:bodyPr>
          <a:lstStyle/>
          <a:p>
            <a:pPr marL="457200" algn="just">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The list columns has very less correlation with our target column, hence we can drop those.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err="1">
                <a:effectLst/>
                <a:latin typeface="Arial" panose="020B0604020202020204" pitchFamily="34" charset="0"/>
                <a:ea typeface="Calibri" panose="020F0502020204030204" pitchFamily="34" charset="0"/>
                <a:cs typeface="Times New Roman" panose="02020603050405020304" pitchFamily="18" charset="0"/>
              </a:rPr>
              <a:t>BsmtCond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Street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Condition2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err="1">
                <a:effectLst/>
                <a:latin typeface="Arial" panose="020B0604020202020204" pitchFamily="34" charset="0"/>
                <a:ea typeface="Calibri" panose="020F0502020204030204" pitchFamily="34" charset="0"/>
                <a:cs typeface="Times New Roman" panose="02020603050405020304" pitchFamily="18" charset="0"/>
              </a:rPr>
              <a:t>LandContour</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BsmtFinType2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err="1">
                <a:effectLst/>
                <a:latin typeface="Arial" panose="020B0604020202020204" pitchFamily="34" charset="0"/>
                <a:ea typeface="Calibri" panose="020F0502020204030204" pitchFamily="34" charset="0"/>
                <a:cs typeface="Times New Roman" panose="02020603050405020304" pitchFamily="18" charset="0"/>
              </a:rPr>
              <a:t>LandSlope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err="1">
                <a:effectLst/>
                <a:latin typeface="Arial" panose="020B0604020202020204" pitchFamily="34" charset="0"/>
                <a:ea typeface="Calibri" panose="020F0502020204030204" pitchFamily="34" charset="0"/>
                <a:cs typeface="Times New Roman" panose="02020603050405020304" pitchFamily="18" charset="0"/>
              </a:rPr>
              <a:t>MasVnrType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buFont typeface="+mj-lt"/>
              <a:buAutoNum type="arabicPeriod"/>
            </a:pPr>
            <a:r>
              <a:rPr lang="en-IN" sz="1800" dirty="0" err="1">
                <a:effectLst/>
                <a:latin typeface="Arial" panose="020B0604020202020204" pitchFamily="34" charset="0"/>
                <a:ea typeface="Calibri" panose="020F0502020204030204" pitchFamily="34" charset="0"/>
                <a:cs typeface="Times New Roman" panose="02020603050405020304" pitchFamily="18" charset="0"/>
              </a:rPr>
              <a:t>MiscVal</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indent="-342900" algn="just">
              <a:lnSpc>
                <a:spcPct val="107000"/>
              </a:lnSpc>
              <a:spcAft>
                <a:spcPts val="800"/>
              </a:spcAft>
              <a:buFont typeface="+mj-lt"/>
              <a:buAutoNum type="arabicPeriod"/>
            </a:pPr>
            <a:r>
              <a:rPr lang="en-IN" sz="1800" dirty="0" err="1">
                <a:effectLst/>
                <a:latin typeface="Arial" panose="020B0604020202020204" pitchFamily="34" charset="0"/>
                <a:ea typeface="Calibri" panose="020F0502020204030204" pitchFamily="34" charset="0"/>
                <a:cs typeface="Times New Roman" panose="02020603050405020304" pitchFamily="18" charset="0"/>
              </a:rPr>
              <a:t>LowQualFinSF</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045E26E-9446-4267-AAF7-D78F1CA42CB7}"/>
              </a:ext>
            </a:extLst>
          </p:cNvPr>
          <p:cNvPicPr/>
          <p:nvPr/>
        </p:nvPicPr>
        <p:blipFill>
          <a:blip r:embed="rId4">
            <a:extLst>
              <a:ext uri="{28A0092B-C50C-407E-A947-70E740481C1C}">
                <a14:useLocalDpi xmlns:a14="http://schemas.microsoft.com/office/drawing/2010/main" val="0"/>
              </a:ext>
            </a:extLst>
          </a:blip>
          <a:stretch>
            <a:fillRect/>
          </a:stretch>
        </p:blipFill>
        <p:spPr>
          <a:xfrm>
            <a:off x="5159110" y="4470807"/>
            <a:ext cx="6316980" cy="1180095"/>
          </a:xfrm>
          <a:prstGeom prst="rect">
            <a:avLst/>
          </a:prstGeom>
        </p:spPr>
      </p:pic>
    </p:spTree>
    <p:extLst>
      <p:ext uri="{BB962C8B-B14F-4D97-AF65-F5344CB8AC3E}">
        <p14:creationId xmlns:p14="http://schemas.microsoft.com/office/powerpoint/2010/main" val="1170240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A296-A021-4209-A59E-60656D4A4DEE}"/>
              </a:ext>
            </a:extLst>
          </p:cNvPr>
          <p:cNvSpPr>
            <a:spLocks noGrp="1"/>
          </p:cNvSpPr>
          <p:nvPr>
            <p:ph type="title"/>
          </p:nvPr>
        </p:nvSpPr>
        <p:spPr>
          <a:xfrm>
            <a:off x="646111" y="452718"/>
            <a:ext cx="9404723" cy="514948"/>
          </a:xfrm>
        </p:spPr>
        <p:txBody>
          <a:bodyPr>
            <a:normAutofit fontScale="90000"/>
          </a:bodyPr>
          <a:lstStyle/>
          <a:p>
            <a:pPr marL="457200">
              <a:lnSpc>
                <a:spcPct val="107000"/>
              </a:lnSpc>
            </a:pPr>
            <a:r>
              <a:rPr lang="en-IN" sz="1800" b="1" dirty="0">
                <a:effectLst/>
                <a:latin typeface="Arial" panose="020B0604020202020204" pitchFamily="34" charset="0"/>
                <a:ea typeface="Calibri" panose="020F0502020204030204" pitchFamily="34" charset="0"/>
                <a:cs typeface="Times New Roman" panose="02020603050405020304" pitchFamily="18" charset="0"/>
              </a:rPr>
              <a:t>Skewness and outliers removal:</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AB50B955-B38C-41F2-A6A3-B430CAFDCC4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111" y="1336998"/>
            <a:ext cx="2040567" cy="4774290"/>
          </a:xfrm>
          <a:prstGeom prst="rect">
            <a:avLst/>
          </a:prstGeom>
        </p:spPr>
      </p:pic>
      <p:sp>
        <p:nvSpPr>
          <p:cNvPr id="5" name="TextBox 4">
            <a:extLst>
              <a:ext uri="{FF2B5EF4-FFF2-40B4-BE49-F238E27FC236}">
                <a16:creationId xmlns:a16="http://schemas.microsoft.com/office/drawing/2014/main" id="{802F7D37-BF66-4EDA-B9D3-F1C55E2B9288}"/>
              </a:ext>
            </a:extLst>
          </p:cNvPr>
          <p:cNvSpPr txBox="1"/>
          <p:nvPr/>
        </p:nvSpPr>
        <p:spPr>
          <a:xfrm>
            <a:off x="1529179" y="967666"/>
            <a:ext cx="6094520" cy="369332"/>
          </a:xfrm>
          <a:prstGeom prst="rect">
            <a:avLst/>
          </a:prstGeom>
          <a:noFill/>
        </p:spPr>
        <p:txBody>
          <a:bodyPr wrap="square">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We have already delt with outliers</a:t>
            </a:r>
            <a:endParaRPr lang="en-IN" dirty="0">
              <a:ln w="0"/>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E62D51D3-14B3-4F2D-99B8-9AD9CFF9C212}"/>
              </a:ext>
            </a:extLst>
          </p:cNvPr>
          <p:cNvPicPr/>
          <p:nvPr/>
        </p:nvPicPr>
        <p:blipFill>
          <a:blip r:embed="rId3">
            <a:extLst>
              <a:ext uri="{28A0092B-C50C-407E-A947-70E740481C1C}">
                <a14:useLocalDpi xmlns:a14="http://schemas.microsoft.com/office/drawing/2010/main" val="0"/>
              </a:ext>
            </a:extLst>
          </a:blip>
          <a:stretch>
            <a:fillRect/>
          </a:stretch>
        </p:blipFill>
        <p:spPr>
          <a:xfrm>
            <a:off x="646111" y="6111287"/>
            <a:ext cx="2040567" cy="467065"/>
          </a:xfrm>
          <a:prstGeom prst="rect">
            <a:avLst/>
          </a:prstGeom>
        </p:spPr>
      </p:pic>
      <p:sp>
        <p:nvSpPr>
          <p:cNvPr id="9" name="TextBox 8">
            <a:extLst>
              <a:ext uri="{FF2B5EF4-FFF2-40B4-BE49-F238E27FC236}">
                <a16:creationId xmlns:a16="http://schemas.microsoft.com/office/drawing/2014/main" id="{3E12820F-9990-4336-AC40-CC440DAD1881}"/>
              </a:ext>
            </a:extLst>
          </p:cNvPr>
          <p:cNvSpPr txBox="1"/>
          <p:nvPr/>
        </p:nvSpPr>
        <p:spPr>
          <a:xfrm>
            <a:off x="2686678" y="1516886"/>
            <a:ext cx="6094520" cy="670120"/>
          </a:xfrm>
          <a:prstGeom prst="rect">
            <a:avLst/>
          </a:prstGeom>
          <a:noFill/>
        </p:spPr>
        <p:txBody>
          <a:bodyPr wrap="square">
            <a:spAutoFit/>
          </a:bodyPr>
          <a:lstStyle/>
          <a:p>
            <a:pPr marL="457200" algn="just">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We do not consider skewness for target variable sales price and categorical and discrete variables.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5C1AD70-B216-4C5D-AAAE-7D7FC6F6C3EB}"/>
              </a:ext>
            </a:extLst>
          </p:cNvPr>
          <p:cNvPicPr/>
          <p:nvPr/>
        </p:nvPicPr>
        <p:blipFill>
          <a:blip r:embed="rId4">
            <a:extLst>
              <a:ext uri="{28A0092B-C50C-407E-A947-70E740481C1C}">
                <a14:useLocalDpi xmlns:a14="http://schemas.microsoft.com/office/drawing/2010/main" val="0"/>
              </a:ext>
            </a:extLst>
          </a:blip>
          <a:stretch>
            <a:fillRect/>
          </a:stretch>
        </p:blipFill>
        <p:spPr>
          <a:xfrm>
            <a:off x="3182867" y="2265581"/>
            <a:ext cx="7061964" cy="3845705"/>
          </a:xfrm>
          <a:prstGeom prst="rect">
            <a:avLst/>
          </a:prstGeom>
        </p:spPr>
      </p:pic>
    </p:spTree>
    <p:extLst>
      <p:ext uri="{BB962C8B-B14F-4D97-AF65-F5344CB8AC3E}">
        <p14:creationId xmlns:p14="http://schemas.microsoft.com/office/powerpoint/2010/main" val="3452635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5E3F-D234-4193-8AF7-1ADB453C60CD}"/>
              </a:ext>
            </a:extLst>
          </p:cNvPr>
          <p:cNvSpPr>
            <a:spLocks noGrp="1"/>
          </p:cNvSpPr>
          <p:nvPr>
            <p:ph type="title"/>
          </p:nvPr>
        </p:nvSpPr>
        <p:spPr/>
        <p:txBody>
          <a:bodyPr/>
          <a:lstStyle/>
          <a:p>
            <a:r>
              <a:rPr lang="en-IN" sz="18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Let's perform scaling now:</a:t>
            </a:r>
            <a:br>
              <a:rPr lang="en-IN" sz="1800" b="1" dirty="0">
                <a:effectLst/>
                <a:latin typeface="Times New Roman" panose="02020603050405020304" pitchFamily="18" charset="0"/>
                <a:ea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DAED3283-D5A8-41BB-9105-2F4A49831AC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48472" y="3499739"/>
            <a:ext cx="3055036" cy="619500"/>
          </a:xfrm>
          <a:prstGeom prst="rect">
            <a:avLst/>
          </a:prstGeom>
        </p:spPr>
      </p:pic>
      <p:pic>
        <p:nvPicPr>
          <p:cNvPr id="4" name="Picture 3">
            <a:extLst>
              <a:ext uri="{FF2B5EF4-FFF2-40B4-BE49-F238E27FC236}">
                <a16:creationId xmlns:a16="http://schemas.microsoft.com/office/drawing/2014/main" id="{E1BE5889-5953-482A-9AAB-FB021A2811C4}"/>
              </a:ext>
            </a:extLst>
          </p:cNvPr>
          <p:cNvPicPr/>
          <p:nvPr/>
        </p:nvPicPr>
        <p:blipFill>
          <a:blip r:embed="rId3">
            <a:extLst>
              <a:ext uri="{28A0092B-C50C-407E-A947-70E740481C1C}">
                <a14:useLocalDpi xmlns:a14="http://schemas.microsoft.com/office/drawing/2010/main" val="0"/>
              </a:ext>
            </a:extLst>
          </a:blip>
          <a:stretch>
            <a:fillRect/>
          </a:stretch>
        </p:blipFill>
        <p:spPr>
          <a:xfrm>
            <a:off x="565767" y="1054697"/>
            <a:ext cx="4686300" cy="2256673"/>
          </a:xfrm>
          <a:prstGeom prst="rect">
            <a:avLst/>
          </a:prstGeom>
        </p:spPr>
      </p:pic>
    </p:spTree>
    <p:extLst>
      <p:ext uri="{BB962C8B-B14F-4D97-AF65-F5344CB8AC3E}">
        <p14:creationId xmlns:p14="http://schemas.microsoft.com/office/powerpoint/2010/main" val="231408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5A0F-663F-4CC5-ADAC-08136B28419A}"/>
              </a:ext>
            </a:extLst>
          </p:cNvPr>
          <p:cNvSpPr>
            <a:spLocks noGrp="1"/>
          </p:cNvSpPr>
          <p:nvPr>
            <p:ph type="title"/>
          </p:nvPr>
        </p:nvSpPr>
        <p:spPr/>
        <p:txBody>
          <a:bodyPr/>
          <a:lstStyle/>
          <a:p>
            <a:r>
              <a:rPr lang="en-IN" sz="18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We will import the test file now:</a:t>
            </a:r>
            <a:br>
              <a:rPr lang="en-IN" sz="1800" b="1"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C391101D-37D4-4349-A931-A3163A43255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00508" y="972901"/>
            <a:ext cx="6370872" cy="3776652"/>
          </a:xfrm>
          <a:prstGeom prst="rect">
            <a:avLst/>
          </a:prstGeom>
        </p:spPr>
      </p:pic>
      <p:pic>
        <p:nvPicPr>
          <p:cNvPr id="5" name="Picture 4">
            <a:extLst>
              <a:ext uri="{FF2B5EF4-FFF2-40B4-BE49-F238E27FC236}">
                <a16:creationId xmlns:a16="http://schemas.microsoft.com/office/drawing/2014/main" id="{C8CAF2CE-34D1-46E8-BB12-73225FA206F0}"/>
              </a:ext>
            </a:extLst>
          </p:cNvPr>
          <p:cNvPicPr/>
          <p:nvPr/>
        </p:nvPicPr>
        <p:blipFill>
          <a:blip r:embed="rId3">
            <a:extLst>
              <a:ext uri="{28A0092B-C50C-407E-A947-70E740481C1C}">
                <a14:useLocalDpi xmlns:a14="http://schemas.microsoft.com/office/drawing/2010/main" val="0"/>
              </a:ext>
            </a:extLst>
          </a:blip>
          <a:stretch>
            <a:fillRect/>
          </a:stretch>
        </p:blipFill>
        <p:spPr>
          <a:xfrm>
            <a:off x="5768192" y="4549140"/>
            <a:ext cx="6355080" cy="2308860"/>
          </a:xfrm>
          <a:prstGeom prst="rect">
            <a:avLst/>
          </a:prstGeom>
        </p:spPr>
      </p:pic>
    </p:spTree>
    <p:extLst>
      <p:ext uri="{BB962C8B-B14F-4D97-AF65-F5344CB8AC3E}">
        <p14:creationId xmlns:p14="http://schemas.microsoft.com/office/powerpoint/2010/main" val="378529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04ED-2B23-441E-B5B3-4E5A0F5475DD}"/>
              </a:ext>
            </a:extLst>
          </p:cNvPr>
          <p:cNvSpPr>
            <a:spLocks noGrp="1"/>
          </p:cNvSpPr>
          <p:nvPr>
            <p:ph type="title"/>
          </p:nvPr>
        </p:nvSpPr>
        <p:spPr>
          <a:xfrm>
            <a:off x="646111" y="452718"/>
            <a:ext cx="4840289" cy="612602"/>
          </a:xfrm>
        </p:spPr>
        <p:txBody>
          <a:bodyPr>
            <a:normAutofit fontScale="90000"/>
          </a:bodyPr>
          <a:lstStyle/>
          <a:p>
            <a:pPr>
              <a:spcBef>
                <a:spcPts val="645"/>
              </a:spcBef>
            </a:pPr>
            <a:r>
              <a:rPr lang="en-IN" sz="18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We will import the train file for analysis now:</a:t>
            </a:r>
            <a:br>
              <a:rPr lang="en-IN" sz="1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r>
              <a:rPr lang="en-IN" sz="18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t>
            </a:r>
            <a:br>
              <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br>
            <a:endParaRPr lang="en-IN" dirty="0">
              <a:ln w="0"/>
              <a:solidFill>
                <a:schemeClr val="tx1"/>
              </a:solidFill>
              <a:effectLst>
                <a:outerShdw blurRad="38100" dist="19050" dir="2700000" algn="tl" rotWithShape="0">
                  <a:schemeClr val="dk1">
                    <a:alpha val="40000"/>
                  </a:schemeClr>
                </a:outerShdw>
              </a:effectLst>
            </a:endParaRPr>
          </a:p>
        </p:txBody>
      </p:sp>
      <p:pic>
        <p:nvPicPr>
          <p:cNvPr id="7" name="Content Placeholder 6">
            <a:extLst>
              <a:ext uri="{FF2B5EF4-FFF2-40B4-BE49-F238E27FC236}">
                <a16:creationId xmlns:a16="http://schemas.microsoft.com/office/drawing/2014/main" id="{CAF1C256-8AF4-465B-875E-4B1808879D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5290" y="992080"/>
            <a:ext cx="8746847" cy="4038600"/>
          </a:xfrm>
        </p:spPr>
      </p:pic>
    </p:spTree>
    <p:extLst>
      <p:ext uri="{BB962C8B-B14F-4D97-AF65-F5344CB8AC3E}">
        <p14:creationId xmlns:p14="http://schemas.microsoft.com/office/powerpoint/2010/main" val="3889130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EC51-5F6D-4900-8A07-0F4D3B346AA1}"/>
              </a:ext>
            </a:extLst>
          </p:cNvPr>
          <p:cNvSpPr>
            <a:spLocks noGrp="1"/>
          </p:cNvSpPr>
          <p:nvPr>
            <p:ph type="title"/>
          </p:nvPr>
        </p:nvSpPr>
        <p:spPr>
          <a:xfrm>
            <a:off x="6851603" y="298882"/>
            <a:ext cx="3268942" cy="1139300"/>
          </a:xfrm>
        </p:spPr>
        <p:txBody>
          <a:bodyPr>
            <a:normAutofit fontScale="90000"/>
          </a:bodyPr>
          <a:lstStyle/>
          <a:p>
            <a:r>
              <a:rPr lang="en-IN" sz="18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count is all same for all variable, let's check for null values now:</a:t>
            </a:r>
            <a:br>
              <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br>
            <a:endParaRPr lang="en-IN" dirty="0">
              <a:ln w="0"/>
              <a:solidFill>
                <a:schemeClr val="tx1"/>
              </a:solidFill>
              <a:effectLst>
                <a:outerShdw blurRad="38100" dist="19050" dir="2700000" algn="tl" rotWithShape="0">
                  <a:schemeClr val="dk1">
                    <a:alpha val="40000"/>
                  </a:schemeClr>
                </a:outerShdw>
              </a:effectLst>
            </a:endParaRPr>
          </a:p>
        </p:txBody>
      </p:sp>
      <p:pic>
        <p:nvPicPr>
          <p:cNvPr id="5" name="Content Placeholder 4">
            <a:extLst>
              <a:ext uri="{FF2B5EF4-FFF2-40B4-BE49-F238E27FC236}">
                <a16:creationId xmlns:a16="http://schemas.microsoft.com/office/drawing/2014/main" id="{C820A5EE-F942-4DB7-AB13-0C7AAF721A5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36166" y="1438182"/>
            <a:ext cx="1981706" cy="4900474"/>
          </a:xfrm>
          <a:prstGeom prst="rect">
            <a:avLst/>
          </a:prstGeom>
        </p:spPr>
      </p:pic>
      <p:pic>
        <p:nvPicPr>
          <p:cNvPr id="4" name="Picture 3">
            <a:extLst>
              <a:ext uri="{FF2B5EF4-FFF2-40B4-BE49-F238E27FC236}">
                <a16:creationId xmlns:a16="http://schemas.microsoft.com/office/drawing/2014/main" id="{AE58E950-6E07-41A9-80EB-372A6D4D1ACA}"/>
              </a:ext>
            </a:extLst>
          </p:cNvPr>
          <p:cNvPicPr/>
          <p:nvPr/>
        </p:nvPicPr>
        <p:blipFill>
          <a:blip r:embed="rId3">
            <a:extLst>
              <a:ext uri="{28A0092B-C50C-407E-A947-70E740481C1C}">
                <a14:useLocalDpi xmlns:a14="http://schemas.microsoft.com/office/drawing/2010/main" val="0"/>
              </a:ext>
            </a:extLst>
          </a:blip>
          <a:stretch>
            <a:fillRect/>
          </a:stretch>
        </p:blipFill>
        <p:spPr>
          <a:xfrm>
            <a:off x="119441" y="82931"/>
            <a:ext cx="6405645" cy="3601301"/>
          </a:xfrm>
          <a:prstGeom prst="rect">
            <a:avLst/>
          </a:prstGeom>
        </p:spPr>
      </p:pic>
      <p:pic>
        <p:nvPicPr>
          <p:cNvPr id="6" name="Picture 5">
            <a:extLst>
              <a:ext uri="{FF2B5EF4-FFF2-40B4-BE49-F238E27FC236}">
                <a16:creationId xmlns:a16="http://schemas.microsoft.com/office/drawing/2014/main" id="{058C83CD-1E6E-4758-A177-6225A7091E88}"/>
              </a:ext>
            </a:extLst>
          </p:cNvPr>
          <p:cNvPicPr/>
          <p:nvPr/>
        </p:nvPicPr>
        <p:blipFill>
          <a:blip r:embed="rId4">
            <a:extLst>
              <a:ext uri="{28A0092B-C50C-407E-A947-70E740481C1C}">
                <a14:useLocalDpi xmlns:a14="http://schemas.microsoft.com/office/drawing/2010/main" val="0"/>
              </a:ext>
            </a:extLst>
          </a:blip>
          <a:stretch>
            <a:fillRect/>
          </a:stretch>
        </p:blipFill>
        <p:spPr>
          <a:xfrm>
            <a:off x="8928952" y="1438182"/>
            <a:ext cx="2491740" cy="3527425"/>
          </a:xfrm>
          <a:prstGeom prst="rect">
            <a:avLst/>
          </a:prstGeom>
        </p:spPr>
      </p:pic>
      <p:sp>
        <p:nvSpPr>
          <p:cNvPr id="8" name="TextBox 7">
            <a:extLst>
              <a:ext uri="{FF2B5EF4-FFF2-40B4-BE49-F238E27FC236}">
                <a16:creationId xmlns:a16="http://schemas.microsoft.com/office/drawing/2014/main" id="{0D703230-9145-4150-B891-D0C9510773A1}"/>
              </a:ext>
            </a:extLst>
          </p:cNvPr>
          <p:cNvSpPr txBox="1"/>
          <p:nvPr/>
        </p:nvSpPr>
        <p:spPr>
          <a:xfrm>
            <a:off x="0" y="3796697"/>
            <a:ext cx="6094520" cy="1532343"/>
          </a:xfrm>
          <a:prstGeom prst="rect">
            <a:avLst/>
          </a:prstGeom>
          <a:noFill/>
        </p:spPr>
        <p:txBody>
          <a:bodyPr wrap="square">
            <a:spAutoFit/>
          </a:bodyPr>
          <a:lstStyle/>
          <a:p>
            <a:pPr marL="457200" algn="just">
              <a:lnSpc>
                <a:spcPct val="107000"/>
              </a:lnSpc>
            </a:pPr>
            <a:r>
              <a:rPr lang="en-IN" sz="1100" dirty="0">
                <a:effectLst/>
                <a:latin typeface="Arial" panose="020B0604020202020204" pitchFamily="34" charset="0"/>
                <a:ea typeface="Calibri" panose="020F0502020204030204" pitchFamily="34" charset="0"/>
                <a:cs typeface="Times New Roman" panose="02020603050405020304" pitchFamily="18" charset="0"/>
              </a:rPr>
              <a:t>We can see null values in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LotFrontage</a:t>
            </a:r>
            <a:r>
              <a:rPr lang="en-IN" sz="1100" dirty="0">
                <a:effectLst/>
                <a:latin typeface="Arial" panose="020B0604020202020204" pitchFamily="34" charset="0"/>
                <a:ea typeface="Calibri" panose="020F0502020204030204" pitchFamily="34" charset="0"/>
                <a:cs typeface="Times New Roman" panose="02020603050405020304" pitchFamily="18" charset="0"/>
              </a:rPr>
              <a:t>, Alley,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MasVnrType</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MasVnrArea</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BsmtQual</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BsmtCond</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BsmtExposure</a:t>
            </a:r>
            <a:r>
              <a:rPr lang="en-IN" sz="1100" dirty="0">
                <a:effectLst/>
                <a:latin typeface="Arial" panose="020B0604020202020204" pitchFamily="34" charset="0"/>
                <a:ea typeface="Calibri" panose="020F0502020204030204" pitchFamily="34" charset="0"/>
                <a:cs typeface="Times New Roman" panose="02020603050405020304" pitchFamily="18" charset="0"/>
              </a:rPr>
              <a:t>, BsmtFinType1, BsmtFinType2, Electrical,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FireplaceQu</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GarageType</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GarageYrBlt</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GarageFinish</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GarageQual</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GarageCond</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PoolQC</a:t>
            </a:r>
            <a:r>
              <a:rPr lang="en-IN" sz="1100" dirty="0">
                <a:effectLst/>
                <a:latin typeface="Arial" panose="020B0604020202020204" pitchFamily="34" charset="0"/>
                <a:ea typeface="Calibri" panose="020F0502020204030204" pitchFamily="34" charset="0"/>
                <a:cs typeface="Times New Roman" panose="02020603050405020304" pitchFamily="18" charset="0"/>
              </a:rPr>
              <a:t>, Fence and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MiscFeature</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100" dirty="0">
                <a:effectLst/>
                <a:latin typeface="Arial" panose="020B060402020202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100" dirty="0">
                <a:effectLst/>
                <a:latin typeface="Arial" panose="020B0604020202020204" pitchFamily="34" charset="0"/>
                <a:ea typeface="Calibri" panose="020F0502020204030204" pitchFamily="34" charset="0"/>
                <a:cs typeface="Times New Roman" panose="02020603050405020304" pitchFamily="18" charset="0"/>
              </a:rPr>
              <a:t>Dropping columns which has too many null values i.e. Alley,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FireplaceQu</a:t>
            </a:r>
            <a:r>
              <a:rPr lang="en-IN" sz="1100" dirty="0">
                <a:effectLst/>
                <a:latin typeface="Arial" panose="020B0604020202020204" pitchFamily="34" charset="0"/>
                <a:ea typeface="Calibri" panose="020F0502020204030204" pitchFamily="34" charset="0"/>
                <a:cs typeface="Times New Roman" panose="02020603050405020304" pitchFamily="18" charset="0"/>
              </a:rPr>
              <a:t>,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PoolQC</a:t>
            </a:r>
            <a:r>
              <a:rPr lang="en-IN" sz="1100" dirty="0">
                <a:effectLst/>
                <a:latin typeface="Arial" panose="020B0604020202020204" pitchFamily="34" charset="0"/>
                <a:ea typeface="Calibri" panose="020F0502020204030204" pitchFamily="34" charset="0"/>
                <a:cs typeface="Times New Roman" panose="02020603050405020304" pitchFamily="18" charset="0"/>
              </a:rPr>
              <a:t>, Fence, </a:t>
            </a:r>
            <a:r>
              <a:rPr lang="en-IN" sz="1100" dirty="0" err="1">
                <a:effectLst/>
                <a:latin typeface="Arial" panose="020B0604020202020204" pitchFamily="34" charset="0"/>
                <a:ea typeface="Calibri" panose="020F0502020204030204" pitchFamily="34" charset="0"/>
                <a:cs typeface="Times New Roman" panose="02020603050405020304" pitchFamily="18" charset="0"/>
              </a:rPr>
              <a:t>MiscFeature</a:t>
            </a:r>
            <a:r>
              <a:rPr lang="en-IN" sz="1100" dirty="0">
                <a:effectLst/>
                <a:latin typeface="Arial" panose="020B0604020202020204" pitchFamily="34" charset="0"/>
                <a:ea typeface="Calibri" panose="020F0502020204030204" pitchFamily="34" charset="0"/>
                <a:cs typeface="Times New Roman" panose="02020603050405020304" pitchFamily="18" charset="0"/>
              </a:rPr>
              <a:t>. Also we will be working on null values according to datatype of the particular column.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8294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0AEB-B53D-435F-9C1C-A3449E802216}"/>
              </a:ext>
            </a:extLst>
          </p:cNvPr>
          <p:cNvSpPr>
            <a:spLocks noGrp="1"/>
          </p:cNvSpPr>
          <p:nvPr>
            <p:ph type="title"/>
          </p:nvPr>
        </p:nvSpPr>
        <p:spPr>
          <a:xfrm>
            <a:off x="646111" y="452718"/>
            <a:ext cx="10885982" cy="923321"/>
          </a:xfrm>
        </p:spPr>
        <p:txBody>
          <a:bodyPr/>
          <a:lstStyle/>
          <a:p>
            <a:r>
              <a:rPr lang="en-US" sz="2800" dirty="0"/>
              <a:t>Lets create lists depend upon type of data in variable</a:t>
            </a:r>
            <a:endParaRPr lang="en-IN" sz="2800" dirty="0"/>
          </a:p>
        </p:txBody>
      </p:sp>
      <p:pic>
        <p:nvPicPr>
          <p:cNvPr id="4" name="Content Placeholder 3">
            <a:extLst>
              <a:ext uri="{FF2B5EF4-FFF2-40B4-BE49-F238E27FC236}">
                <a16:creationId xmlns:a16="http://schemas.microsoft.com/office/drawing/2014/main" id="{7BEBDF7B-9A23-4DD7-865A-347E6FDF030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6415" y="1169153"/>
            <a:ext cx="5364072" cy="1364098"/>
          </a:xfrm>
          <a:prstGeom prst="rect">
            <a:avLst/>
          </a:prstGeom>
        </p:spPr>
      </p:pic>
      <p:pic>
        <p:nvPicPr>
          <p:cNvPr id="5" name="Picture 4">
            <a:extLst>
              <a:ext uri="{FF2B5EF4-FFF2-40B4-BE49-F238E27FC236}">
                <a16:creationId xmlns:a16="http://schemas.microsoft.com/office/drawing/2014/main" id="{84D7C51F-4C42-4750-8A14-51094E4BAC41}"/>
              </a:ext>
            </a:extLst>
          </p:cNvPr>
          <p:cNvPicPr/>
          <p:nvPr/>
        </p:nvPicPr>
        <p:blipFill>
          <a:blip r:embed="rId3">
            <a:extLst>
              <a:ext uri="{28A0092B-C50C-407E-A947-70E740481C1C}">
                <a14:useLocalDpi xmlns:a14="http://schemas.microsoft.com/office/drawing/2010/main" val="0"/>
              </a:ext>
            </a:extLst>
          </a:blip>
          <a:stretch>
            <a:fillRect/>
          </a:stretch>
        </p:blipFill>
        <p:spPr>
          <a:xfrm>
            <a:off x="406415" y="2533251"/>
            <a:ext cx="6355080" cy="4084320"/>
          </a:xfrm>
          <a:prstGeom prst="rect">
            <a:avLst/>
          </a:prstGeom>
        </p:spPr>
      </p:pic>
      <p:pic>
        <p:nvPicPr>
          <p:cNvPr id="6" name="Picture 5">
            <a:extLst>
              <a:ext uri="{FF2B5EF4-FFF2-40B4-BE49-F238E27FC236}">
                <a16:creationId xmlns:a16="http://schemas.microsoft.com/office/drawing/2014/main" id="{F8838B7E-416A-4EA5-A703-BC91415A2DDE}"/>
              </a:ext>
            </a:extLst>
          </p:cNvPr>
          <p:cNvPicPr/>
          <p:nvPr/>
        </p:nvPicPr>
        <p:blipFill rotWithShape="1">
          <a:blip r:embed="rId4">
            <a:extLst>
              <a:ext uri="{28A0092B-C50C-407E-A947-70E740481C1C}">
                <a14:useLocalDpi xmlns:a14="http://schemas.microsoft.com/office/drawing/2010/main" val="0"/>
              </a:ext>
            </a:extLst>
          </a:blip>
          <a:srcRect b="78961"/>
          <a:stretch/>
        </p:blipFill>
        <p:spPr>
          <a:xfrm>
            <a:off x="5770487" y="1286083"/>
            <a:ext cx="6347460" cy="1130238"/>
          </a:xfrm>
          <a:prstGeom prst="rect">
            <a:avLst/>
          </a:prstGeom>
        </p:spPr>
      </p:pic>
    </p:spTree>
    <p:extLst>
      <p:ext uri="{BB962C8B-B14F-4D97-AF65-F5344CB8AC3E}">
        <p14:creationId xmlns:p14="http://schemas.microsoft.com/office/powerpoint/2010/main" val="2604248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C47E-88F8-4A6C-BA3D-8CB9ED30281B}"/>
              </a:ext>
            </a:extLst>
          </p:cNvPr>
          <p:cNvSpPr>
            <a:spLocks noGrp="1"/>
          </p:cNvSpPr>
          <p:nvPr>
            <p:ph type="title"/>
          </p:nvPr>
        </p:nvSpPr>
        <p:spPr>
          <a:xfrm>
            <a:off x="646111" y="452718"/>
            <a:ext cx="10743939" cy="1400530"/>
          </a:xfrm>
        </p:spPr>
        <p:txBody>
          <a:bodyPr/>
          <a:lstStyle/>
          <a:p>
            <a:r>
              <a:rPr lang="en-US" sz="2800" dirty="0"/>
              <a:t>Let’s do some preprocessing of test dataset:</a:t>
            </a:r>
            <a:endParaRPr lang="en-IN" sz="2800" dirty="0"/>
          </a:p>
        </p:txBody>
      </p:sp>
      <p:pic>
        <p:nvPicPr>
          <p:cNvPr id="4" name="Content Placeholder 3">
            <a:extLst>
              <a:ext uri="{FF2B5EF4-FFF2-40B4-BE49-F238E27FC236}">
                <a16:creationId xmlns:a16="http://schemas.microsoft.com/office/drawing/2014/main" id="{4AB4C3C3-1561-491A-B78D-B0A166BD41B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64700"/>
          <a:stretch/>
        </p:blipFill>
        <p:spPr>
          <a:xfrm>
            <a:off x="388659" y="1152983"/>
            <a:ext cx="6163061" cy="2575638"/>
          </a:xfrm>
          <a:prstGeom prst="rect">
            <a:avLst/>
          </a:prstGeom>
        </p:spPr>
      </p:pic>
      <p:pic>
        <p:nvPicPr>
          <p:cNvPr id="5" name="Picture 4">
            <a:extLst>
              <a:ext uri="{FF2B5EF4-FFF2-40B4-BE49-F238E27FC236}">
                <a16:creationId xmlns:a16="http://schemas.microsoft.com/office/drawing/2014/main" id="{21773D83-C165-443B-8A63-F452949AD476}"/>
              </a:ext>
            </a:extLst>
          </p:cNvPr>
          <p:cNvPicPr/>
          <p:nvPr/>
        </p:nvPicPr>
        <p:blipFill>
          <a:blip r:embed="rId3">
            <a:extLst>
              <a:ext uri="{28A0092B-C50C-407E-A947-70E740481C1C}">
                <a14:useLocalDpi xmlns:a14="http://schemas.microsoft.com/office/drawing/2010/main" val="0"/>
              </a:ext>
            </a:extLst>
          </a:blip>
          <a:stretch>
            <a:fillRect/>
          </a:stretch>
        </p:blipFill>
        <p:spPr>
          <a:xfrm>
            <a:off x="5816205" y="2655052"/>
            <a:ext cx="6309360" cy="4122420"/>
          </a:xfrm>
          <a:prstGeom prst="rect">
            <a:avLst/>
          </a:prstGeom>
        </p:spPr>
      </p:pic>
    </p:spTree>
    <p:extLst>
      <p:ext uri="{BB962C8B-B14F-4D97-AF65-F5344CB8AC3E}">
        <p14:creationId xmlns:p14="http://schemas.microsoft.com/office/powerpoint/2010/main" val="3828336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219E-BBD0-4832-9FB9-D1848A3BBC3E}"/>
              </a:ext>
            </a:extLst>
          </p:cNvPr>
          <p:cNvSpPr>
            <a:spLocks noGrp="1"/>
          </p:cNvSpPr>
          <p:nvPr>
            <p:ph type="title"/>
          </p:nvPr>
        </p:nvSpPr>
        <p:spPr/>
        <p:txBody>
          <a:bodyPr>
            <a:normAutofit/>
          </a:bodyPr>
          <a:lstStyle/>
          <a:p>
            <a:r>
              <a:rPr lang="en-IN" sz="32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Visualization:</a:t>
            </a:r>
            <a:br>
              <a:rPr lang="en-IN"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endParaRPr lang="en-IN" sz="6000" dirty="0">
              <a:ln w="0"/>
              <a:solidFill>
                <a:schemeClr val="tx1"/>
              </a:solidFill>
              <a:effectLst>
                <a:outerShdw blurRad="38100" dist="19050" dir="2700000" algn="tl" rotWithShape="0">
                  <a:schemeClr val="dk1">
                    <a:alpha val="40000"/>
                  </a:schemeClr>
                </a:outerShdw>
              </a:effectLst>
            </a:endParaRPr>
          </a:p>
        </p:txBody>
      </p:sp>
      <p:pic>
        <p:nvPicPr>
          <p:cNvPr id="5" name="Content Placeholder 4">
            <a:extLst>
              <a:ext uri="{FF2B5EF4-FFF2-40B4-BE49-F238E27FC236}">
                <a16:creationId xmlns:a16="http://schemas.microsoft.com/office/drawing/2014/main" id="{CFB1262D-C15B-4A98-9C59-A8300630723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110" y="2209519"/>
            <a:ext cx="2682240" cy="4439855"/>
          </a:xfrm>
          <a:prstGeom prst="rect">
            <a:avLst/>
          </a:prstGeom>
        </p:spPr>
      </p:pic>
      <p:pic>
        <p:nvPicPr>
          <p:cNvPr id="4" name="Picture 3">
            <a:extLst>
              <a:ext uri="{FF2B5EF4-FFF2-40B4-BE49-F238E27FC236}">
                <a16:creationId xmlns:a16="http://schemas.microsoft.com/office/drawing/2014/main" id="{87B9C6E5-36CA-4C9F-9139-1A1CC5231B31}"/>
              </a:ext>
            </a:extLst>
          </p:cNvPr>
          <p:cNvPicPr/>
          <p:nvPr/>
        </p:nvPicPr>
        <p:blipFill>
          <a:blip r:embed="rId3">
            <a:extLst>
              <a:ext uri="{28A0092B-C50C-407E-A947-70E740481C1C}">
                <a14:useLocalDpi xmlns:a14="http://schemas.microsoft.com/office/drawing/2010/main" val="0"/>
              </a:ext>
            </a:extLst>
          </a:blip>
          <a:stretch>
            <a:fillRect/>
          </a:stretch>
        </p:blipFill>
        <p:spPr>
          <a:xfrm>
            <a:off x="646110" y="1152982"/>
            <a:ext cx="3979155" cy="899935"/>
          </a:xfrm>
          <a:prstGeom prst="rect">
            <a:avLst/>
          </a:prstGeom>
        </p:spPr>
      </p:pic>
      <p:pic>
        <p:nvPicPr>
          <p:cNvPr id="6" name="Picture 5">
            <a:extLst>
              <a:ext uri="{FF2B5EF4-FFF2-40B4-BE49-F238E27FC236}">
                <a16:creationId xmlns:a16="http://schemas.microsoft.com/office/drawing/2014/main" id="{59F6B71B-8543-452B-AF41-0532F6F4E4E9}"/>
              </a:ext>
            </a:extLst>
          </p:cNvPr>
          <p:cNvPicPr/>
          <p:nvPr/>
        </p:nvPicPr>
        <p:blipFill>
          <a:blip r:embed="rId4">
            <a:extLst>
              <a:ext uri="{28A0092B-C50C-407E-A947-70E740481C1C}">
                <a14:useLocalDpi xmlns:a14="http://schemas.microsoft.com/office/drawing/2010/main" val="0"/>
              </a:ext>
            </a:extLst>
          </a:blip>
          <a:stretch>
            <a:fillRect/>
          </a:stretch>
        </p:blipFill>
        <p:spPr>
          <a:xfrm>
            <a:off x="3520883" y="2139432"/>
            <a:ext cx="2682240" cy="4509943"/>
          </a:xfrm>
          <a:prstGeom prst="rect">
            <a:avLst/>
          </a:prstGeom>
        </p:spPr>
      </p:pic>
      <p:pic>
        <p:nvPicPr>
          <p:cNvPr id="7" name="Picture 6">
            <a:extLst>
              <a:ext uri="{FF2B5EF4-FFF2-40B4-BE49-F238E27FC236}">
                <a16:creationId xmlns:a16="http://schemas.microsoft.com/office/drawing/2014/main" id="{EB13DE32-5994-48EC-8C1C-1714E22588E7}"/>
              </a:ext>
            </a:extLst>
          </p:cNvPr>
          <p:cNvPicPr/>
          <p:nvPr/>
        </p:nvPicPr>
        <p:blipFill>
          <a:blip r:embed="rId5">
            <a:extLst>
              <a:ext uri="{28A0092B-C50C-407E-A947-70E740481C1C}">
                <a14:useLocalDpi xmlns:a14="http://schemas.microsoft.com/office/drawing/2010/main" val="0"/>
              </a:ext>
            </a:extLst>
          </a:blip>
          <a:stretch>
            <a:fillRect/>
          </a:stretch>
        </p:blipFill>
        <p:spPr>
          <a:xfrm>
            <a:off x="6511065" y="2139432"/>
            <a:ext cx="3094573" cy="4509942"/>
          </a:xfrm>
          <a:prstGeom prst="rect">
            <a:avLst/>
          </a:prstGeom>
        </p:spPr>
      </p:pic>
    </p:spTree>
    <p:extLst>
      <p:ext uri="{BB962C8B-B14F-4D97-AF65-F5344CB8AC3E}">
        <p14:creationId xmlns:p14="http://schemas.microsoft.com/office/powerpoint/2010/main" val="4248473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0C79C68-6FBA-44A9-995F-2D6CF976DCC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9320" y="101397"/>
            <a:ext cx="3231160" cy="2384351"/>
          </a:xfrm>
          <a:prstGeom prst="rect">
            <a:avLst/>
          </a:prstGeom>
        </p:spPr>
      </p:pic>
      <p:pic>
        <p:nvPicPr>
          <p:cNvPr id="5" name="Picture 4">
            <a:extLst>
              <a:ext uri="{FF2B5EF4-FFF2-40B4-BE49-F238E27FC236}">
                <a16:creationId xmlns:a16="http://schemas.microsoft.com/office/drawing/2014/main" id="{F446DBE7-8959-4DA0-9260-8B4570875C0B}"/>
              </a:ext>
            </a:extLst>
          </p:cNvPr>
          <p:cNvPicPr/>
          <p:nvPr/>
        </p:nvPicPr>
        <p:blipFill>
          <a:blip r:embed="rId3">
            <a:extLst>
              <a:ext uri="{28A0092B-C50C-407E-A947-70E740481C1C}">
                <a14:useLocalDpi xmlns:a14="http://schemas.microsoft.com/office/drawing/2010/main" val="0"/>
              </a:ext>
            </a:extLst>
          </a:blip>
          <a:stretch>
            <a:fillRect/>
          </a:stretch>
        </p:blipFill>
        <p:spPr>
          <a:xfrm>
            <a:off x="297700" y="2579629"/>
            <a:ext cx="3192780" cy="4091940"/>
          </a:xfrm>
          <a:prstGeom prst="rect">
            <a:avLst/>
          </a:prstGeom>
        </p:spPr>
      </p:pic>
      <p:pic>
        <p:nvPicPr>
          <p:cNvPr id="6" name="Picture 5">
            <a:extLst>
              <a:ext uri="{FF2B5EF4-FFF2-40B4-BE49-F238E27FC236}">
                <a16:creationId xmlns:a16="http://schemas.microsoft.com/office/drawing/2014/main" id="{1AA9FFF5-95AC-4951-9223-E5220F80E966}"/>
              </a:ext>
            </a:extLst>
          </p:cNvPr>
          <p:cNvPicPr/>
          <p:nvPr/>
        </p:nvPicPr>
        <p:blipFill>
          <a:blip r:embed="rId4">
            <a:extLst>
              <a:ext uri="{28A0092B-C50C-407E-A947-70E740481C1C}">
                <a14:useLocalDpi xmlns:a14="http://schemas.microsoft.com/office/drawing/2010/main" val="0"/>
              </a:ext>
            </a:extLst>
          </a:blip>
          <a:stretch>
            <a:fillRect/>
          </a:stretch>
        </p:blipFill>
        <p:spPr>
          <a:xfrm>
            <a:off x="3699695" y="186431"/>
            <a:ext cx="2804160" cy="3072130"/>
          </a:xfrm>
          <a:prstGeom prst="rect">
            <a:avLst/>
          </a:prstGeom>
        </p:spPr>
      </p:pic>
      <p:pic>
        <p:nvPicPr>
          <p:cNvPr id="7" name="Picture 6">
            <a:extLst>
              <a:ext uri="{FF2B5EF4-FFF2-40B4-BE49-F238E27FC236}">
                <a16:creationId xmlns:a16="http://schemas.microsoft.com/office/drawing/2014/main" id="{4C22B8EC-B66A-487D-83AD-2323736D623B}"/>
              </a:ext>
            </a:extLst>
          </p:cNvPr>
          <p:cNvPicPr/>
          <p:nvPr/>
        </p:nvPicPr>
        <p:blipFill>
          <a:blip r:embed="rId5">
            <a:extLst>
              <a:ext uri="{28A0092B-C50C-407E-A947-70E740481C1C}">
                <a14:useLocalDpi xmlns:a14="http://schemas.microsoft.com/office/drawing/2010/main" val="0"/>
              </a:ext>
            </a:extLst>
          </a:blip>
          <a:stretch>
            <a:fillRect/>
          </a:stretch>
        </p:blipFill>
        <p:spPr>
          <a:xfrm>
            <a:off x="6950512" y="452718"/>
            <a:ext cx="3596160" cy="5952564"/>
          </a:xfrm>
          <a:prstGeom prst="rect">
            <a:avLst/>
          </a:prstGeom>
        </p:spPr>
      </p:pic>
      <p:pic>
        <p:nvPicPr>
          <p:cNvPr id="8" name="Picture 7">
            <a:extLst>
              <a:ext uri="{FF2B5EF4-FFF2-40B4-BE49-F238E27FC236}">
                <a16:creationId xmlns:a16="http://schemas.microsoft.com/office/drawing/2014/main" id="{95CBC1DD-5A22-452C-B643-2B87907C0AC7}"/>
              </a:ext>
            </a:extLst>
          </p:cNvPr>
          <p:cNvPicPr/>
          <p:nvPr/>
        </p:nvPicPr>
        <p:blipFill>
          <a:blip r:embed="rId6">
            <a:extLst>
              <a:ext uri="{28A0092B-C50C-407E-A947-70E740481C1C}">
                <a14:useLocalDpi xmlns:a14="http://schemas.microsoft.com/office/drawing/2010/main" val="0"/>
              </a:ext>
            </a:extLst>
          </a:blip>
          <a:stretch>
            <a:fillRect/>
          </a:stretch>
        </p:blipFill>
        <p:spPr>
          <a:xfrm>
            <a:off x="3699695" y="3599439"/>
            <a:ext cx="2697480" cy="3072130"/>
          </a:xfrm>
          <a:prstGeom prst="rect">
            <a:avLst/>
          </a:prstGeom>
        </p:spPr>
      </p:pic>
    </p:spTree>
    <p:extLst>
      <p:ext uri="{BB962C8B-B14F-4D97-AF65-F5344CB8AC3E}">
        <p14:creationId xmlns:p14="http://schemas.microsoft.com/office/powerpoint/2010/main" val="1349890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225F-DC28-4FFA-A803-8BB2552585B8}"/>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3F24835C-00D4-4527-BEEE-6516BD01FF6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4381" y="196006"/>
            <a:ext cx="2884929" cy="5503457"/>
          </a:xfrm>
          <a:prstGeom prst="rect">
            <a:avLst/>
          </a:prstGeom>
        </p:spPr>
      </p:pic>
      <p:pic>
        <p:nvPicPr>
          <p:cNvPr id="4" name="Picture 3">
            <a:extLst>
              <a:ext uri="{FF2B5EF4-FFF2-40B4-BE49-F238E27FC236}">
                <a16:creationId xmlns:a16="http://schemas.microsoft.com/office/drawing/2014/main" id="{9F551E84-FB01-4EE9-9A21-5B5E41C4A10E}"/>
              </a:ext>
            </a:extLst>
          </p:cNvPr>
          <p:cNvPicPr/>
          <p:nvPr/>
        </p:nvPicPr>
        <p:blipFill>
          <a:blip r:embed="rId3">
            <a:extLst>
              <a:ext uri="{28A0092B-C50C-407E-A947-70E740481C1C}">
                <a14:useLocalDpi xmlns:a14="http://schemas.microsoft.com/office/drawing/2010/main" val="0"/>
              </a:ext>
            </a:extLst>
          </a:blip>
          <a:stretch>
            <a:fillRect/>
          </a:stretch>
        </p:blipFill>
        <p:spPr>
          <a:xfrm>
            <a:off x="3475530" y="3522553"/>
            <a:ext cx="2674620" cy="2648585"/>
          </a:xfrm>
          <a:prstGeom prst="rect">
            <a:avLst/>
          </a:prstGeom>
        </p:spPr>
      </p:pic>
      <p:pic>
        <p:nvPicPr>
          <p:cNvPr id="5" name="Picture 4">
            <a:extLst>
              <a:ext uri="{FF2B5EF4-FFF2-40B4-BE49-F238E27FC236}">
                <a16:creationId xmlns:a16="http://schemas.microsoft.com/office/drawing/2014/main" id="{FF01FA3F-8B7C-493C-9064-F0E44A111C3D}"/>
              </a:ext>
            </a:extLst>
          </p:cNvPr>
          <p:cNvPicPr/>
          <p:nvPr/>
        </p:nvPicPr>
        <p:blipFill>
          <a:blip r:embed="rId4">
            <a:extLst>
              <a:ext uri="{28A0092B-C50C-407E-A947-70E740481C1C}">
                <a14:useLocalDpi xmlns:a14="http://schemas.microsoft.com/office/drawing/2010/main" val="0"/>
              </a:ext>
            </a:extLst>
          </a:blip>
          <a:stretch>
            <a:fillRect/>
          </a:stretch>
        </p:blipFill>
        <p:spPr>
          <a:xfrm>
            <a:off x="3291454" y="196007"/>
            <a:ext cx="2812542" cy="3139440"/>
          </a:xfrm>
          <a:prstGeom prst="rect">
            <a:avLst/>
          </a:prstGeom>
        </p:spPr>
      </p:pic>
      <p:pic>
        <p:nvPicPr>
          <p:cNvPr id="6" name="Picture 5">
            <a:extLst>
              <a:ext uri="{FF2B5EF4-FFF2-40B4-BE49-F238E27FC236}">
                <a16:creationId xmlns:a16="http://schemas.microsoft.com/office/drawing/2014/main" id="{53541B1C-ECD0-46CD-8DC6-8AEF1D45F596}"/>
              </a:ext>
            </a:extLst>
          </p:cNvPr>
          <p:cNvPicPr/>
          <p:nvPr/>
        </p:nvPicPr>
        <p:blipFill>
          <a:blip r:embed="rId5">
            <a:extLst>
              <a:ext uri="{28A0092B-C50C-407E-A947-70E740481C1C}">
                <a14:useLocalDpi xmlns:a14="http://schemas.microsoft.com/office/drawing/2010/main" val="0"/>
              </a:ext>
            </a:extLst>
          </a:blip>
          <a:stretch>
            <a:fillRect/>
          </a:stretch>
        </p:blipFill>
        <p:spPr>
          <a:xfrm>
            <a:off x="6150150" y="196008"/>
            <a:ext cx="2812542" cy="3139440"/>
          </a:xfrm>
          <a:prstGeom prst="rect">
            <a:avLst/>
          </a:prstGeom>
        </p:spPr>
      </p:pic>
      <p:pic>
        <p:nvPicPr>
          <p:cNvPr id="8" name="Picture 7">
            <a:extLst>
              <a:ext uri="{FF2B5EF4-FFF2-40B4-BE49-F238E27FC236}">
                <a16:creationId xmlns:a16="http://schemas.microsoft.com/office/drawing/2014/main" id="{570D5056-3D0B-45AC-B37F-F0868B6FF2B7}"/>
              </a:ext>
            </a:extLst>
          </p:cNvPr>
          <p:cNvPicPr/>
          <p:nvPr/>
        </p:nvPicPr>
        <p:blipFill>
          <a:blip r:embed="rId6">
            <a:extLst>
              <a:ext uri="{28A0092B-C50C-407E-A947-70E740481C1C}">
                <a14:useLocalDpi xmlns:a14="http://schemas.microsoft.com/office/drawing/2010/main" val="0"/>
              </a:ext>
            </a:extLst>
          </a:blip>
          <a:stretch>
            <a:fillRect/>
          </a:stretch>
        </p:blipFill>
        <p:spPr>
          <a:xfrm>
            <a:off x="6231162" y="3592158"/>
            <a:ext cx="2812542" cy="2578980"/>
          </a:xfrm>
          <a:prstGeom prst="rect">
            <a:avLst/>
          </a:prstGeom>
        </p:spPr>
      </p:pic>
      <p:pic>
        <p:nvPicPr>
          <p:cNvPr id="9" name="Picture 8">
            <a:extLst>
              <a:ext uri="{FF2B5EF4-FFF2-40B4-BE49-F238E27FC236}">
                <a16:creationId xmlns:a16="http://schemas.microsoft.com/office/drawing/2014/main" id="{18D9B96A-2B44-479A-B97E-444FC8B37732}"/>
              </a:ext>
            </a:extLst>
          </p:cNvPr>
          <p:cNvPicPr/>
          <p:nvPr/>
        </p:nvPicPr>
        <p:blipFill>
          <a:blip r:embed="rId7">
            <a:extLst>
              <a:ext uri="{28A0092B-C50C-407E-A947-70E740481C1C}">
                <a14:useLocalDpi xmlns:a14="http://schemas.microsoft.com/office/drawing/2010/main" val="0"/>
              </a:ext>
            </a:extLst>
          </a:blip>
          <a:stretch>
            <a:fillRect/>
          </a:stretch>
        </p:blipFill>
        <p:spPr>
          <a:xfrm>
            <a:off x="9077008" y="196006"/>
            <a:ext cx="2884929" cy="3232994"/>
          </a:xfrm>
          <a:prstGeom prst="rect">
            <a:avLst/>
          </a:prstGeom>
        </p:spPr>
      </p:pic>
      <p:pic>
        <p:nvPicPr>
          <p:cNvPr id="10" name="Picture 9">
            <a:extLst>
              <a:ext uri="{FF2B5EF4-FFF2-40B4-BE49-F238E27FC236}">
                <a16:creationId xmlns:a16="http://schemas.microsoft.com/office/drawing/2014/main" id="{45A30750-5706-4C07-AC2B-D06FAC73BA41}"/>
              </a:ext>
            </a:extLst>
          </p:cNvPr>
          <p:cNvPicPr/>
          <p:nvPr/>
        </p:nvPicPr>
        <p:blipFill>
          <a:blip r:embed="rId8">
            <a:extLst>
              <a:ext uri="{28A0092B-C50C-407E-A947-70E740481C1C}">
                <a14:useLocalDpi xmlns:a14="http://schemas.microsoft.com/office/drawing/2010/main" val="0"/>
              </a:ext>
            </a:extLst>
          </a:blip>
          <a:stretch>
            <a:fillRect/>
          </a:stretch>
        </p:blipFill>
        <p:spPr>
          <a:xfrm>
            <a:off x="9148277" y="3659578"/>
            <a:ext cx="2884929" cy="2511560"/>
          </a:xfrm>
          <a:prstGeom prst="rect">
            <a:avLst/>
          </a:prstGeom>
        </p:spPr>
      </p:pic>
    </p:spTree>
    <p:extLst>
      <p:ext uri="{BB962C8B-B14F-4D97-AF65-F5344CB8AC3E}">
        <p14:creationId xmlns:p14="http://schemas.microsoft.com/office/powerpoint/2010/main" val="2472915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6B37F48-CC3B-4A9D-845A-797EA66B986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41604" y="187191"/>
            <a:ext cx="3177815" cy="2888230"/>
          </a:xfrm>
          <a:prstGeom prst="rect">
            <a:avLst/>
          </a:prstGeom>
        </p:spPr>
      </p:pic>
      <p:pic>
        <p:nvPicPr>
          <p:cNvPr id="5" name="Picture 4">
            <a:extLst>
              <a:ext uri="{FF2B5EF4-FFF2-40B4-BE49-F238E27FC236}">
                <a16:creationId xmlns:a16="http://schemas.microsoft.com/office/drawing/2014/main" id="{D34971F9-8576-4D33-BE79-F1B87BF657E0}"/>
              </a:ext>
            </a:extLst>
          </p:cNvPr>
          <p:cNvPicPr/>
          <p:nvPr/>
        </p:nvPicPr>
        <p:blipFill>
          <a:blip r:embed="rId3">
            <a:extLst>
              <a:ext uri="{28A0092B-C50C-407E-A947-70E740481C1C}">
                <a14:useLocalDpi xmlns:a14="http://schemas.microsoft.com/office/drawing/2010/main" val="0"/>
              </a:ext>
            </a:extLst>
          </a:blip>
          <a:stretch>
            <a:fillRect/>
          </a:stretch>
        </p:blipFill>
        <p:spPr>
          <a:xfrm>
            <a:off x="3601671" y="187191"/>
            <a:ext cx="3230880" cy="2995295"/>
          </a:xfrm>
          <a:prstGeom prst="rect">
            <a:avLst/>
          </a:prstGeom>
        </p:spPr>
      </p:pic>
      <p:pic>
        <p:nvPicPr>
          <p:cNvPr id="6" name="Picture 5">
            <a:extLst>
              <a:ext uri="{FF2B5EF4-FFF2-40B4-BE49-F238E27FC236}">
                <a16:creationId xmlns:a16="http://schemas.microsoft.com/office/drawing/2014/main" id="{2EC463A2-1615-4CD8-B407-FFE79101DC2C}"/>
              </a:ext>
            </a:extLst>
          </p:cNvPr>
          <p:cNvPicPr/>
          <p:nvPr/>
        </p:nvPicPr>
        <p:blipFill>
          <a:blip r:embed="rId4">
            <a:extLst>
              <a:ext uri="{28A0092B-C50C-407E-A947-70E740481C1C}">
                <a14:useLocalDpi xmlns:a14="http://schemas.microsoft.com/office/drawing/2010/main" val="0"/>
              </a:ext>
            </a:extLst>
          </a:blip>
          <a:stretch>
            <a:fillRect/>
          </a:stretch>
        </p:blipFill>
        <p:spPr>
          <a:xfrm>
            <a:off x="7038181" y="187191"/>
            <a:ext cx="2880360" cy="2995294"/>
          </a:xfrm>
          <a:prstGeom prst="rect">
            <a:avLst/>
          </a:prstGeom>
        </p:spPr>
      </p:pic>
      <p:pic>
        <p:nvPicPr>
          <p:cNvPr id="7" name="Picture 6">
            <a:extLst>
              <a:ext uri="{FF2B5EF4-FFF2-40B4-BE49-F238E27FC236}">
                <a16:creationId xmlns:a16="http://schemas.microsoft.com/office/drawing/2014/main" id="{5E58C93B-C754-4A81-88BD-4614404A5D16}"/>
              </a:ext>
            </a:extLst>
          </p:cNvPr>
          <p:cNvPicPr/>
          <p:nvPr/>
        </p:nvPicPr>
        <p:blipFill>
          <a:blip r:embed="rId5">
            <a:extLst>
              <a:ext uri="{28A0092B-C50C-407E-A947-70E740481C1C}">
                <a14:useLocalDpi xmlns:a14="http://schemas.microsoft.com/office/drawing/2010/main" val="0"/>
              </a:ext>
            </a:extLst>
          </a:blip>
          <a:stretch>
            <a:fillRect/>
          </a:stretch>
        </p:blipFill>
        <p:spPr>
          <a:xfrm>
            <a:off x="241604" y="3302007"/>
            <a:ext cx="3177815" cy="3178691"/>
          </a:xfrm>
          <a:prstGeom prst="rect">
            <a:avLst/>
          </a:prstGeom>
        </p:spPr>
      </p:pic>
      <p:pic>
        <p:nvPicPr>
          <p:cNvPr id="8" name="Picture 7">
            <a:extLst>
              <a:ext uri="{FF2B5EF4-FFF2-40B4-BE49-F238E27FC236}">
                <a16:creationId xmlns:a16="http://schemas.microsoft.com/office/drawing/2014/main" id="{45F934D3-2F1B-442C-A7DE-74130EA42ECC}"/>
              </a:ext>
            </a:extLst>
          </p:cNvPr>
          <p:cNvPicPr/>
          <p:nvPr/>
        </p:nvPicPr>
        <p:blipFill>
          <a:blip r:embed="rId6">
            <a:extLst>
              <a:ext uri="{28A0092B-C50C-407E-A947-70E740481C1C}">
                <a14:useLocalDpi xmlns:a14="http://schemas.microsoft.com/office/drawing/2010/main" val="0"/>
              </a:ext>
            </a:extLst>
          </a:blip>
          <a:stretch>
            <a:fillRect/>
          </a:stretch>
        </p:blipFill>
        <p:spPr>
          <a:xfrm>
            <a:off x="3601671" y="3302006"/>
            <a:ext cx="3305156" cy="3178691"/>
          </a:xfrm>
          <a:prstGeom prst="rect">
            <a:avLst/>
          </a:prstGeom>
        </p:spPr>
      </p:pic>
      <p:pic>
        <p:nvPicPr>
          <p:cNvPr id="9" name="Picture 8">
            <a:extLst>
              <a:ext uri="{FF2B5EF4-FFF2-40B4-BE49-F238E27FC236}">
                <a16:creationId xmlns:a16="http://schemas.microsoft.com/office/drawing/2014/main" id="{CDACB830-AA54-4FCC-81FE-15CA1206E854}"/>
              </a:ext>
            </a:extLst>
          </p:cNvPr>
          <p:cNvPicPr/>
          <p:nvPr/>
        </p:nvPicPr>
        <p:blipFill>
          <a:blip r:embed="rId7">
            <a:extLst>
              <a:ext uri="{28A0092B-C50C-407E-A947-70E740481C1C}">
                <a14:useLocalDpi xmlns:a14="http://schemas.microsoft.com/office/drawing/2010/main" val="0"/>
              </a:ext>
            </a:extLst>
          </a:blip>
          <a:stretch>
            <a:fillRect/>
          </a:stretch>
        </p:blipFill>
        <p:spPr>
          <a:xfrm>
            <a:off x="7089079" y="3302006"/>
            <a:ext cx="2829462" cy="3178690"/>
          </a:xfrm>
          <a:prstGeom prst="rect">
            <a:avLst/>
          </a:prstGeom>
        </p:spPr>
      </p:pic>
    </p:spTree>
    <p:extLst>
      <p:ext uri="{BB962C8B-B14F-4D97-AF65-F5344CB8AC3E}">
        <p14:creationId xmlns:p14="http://schemas.microsoft.com/office/powerpoint/2010/main" val="3197733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9AC53B-E769-4AED-A9DE-9DEFD38DA456}"/>
              </a:ext>
            </a:extLst>
          </p:cNvPr>
          <p:cNvPicPr/>
          <p:nvPr/>
        </p:nvPicPr>
        <p:blipFill>
          <a:blip r:embed="rId2">
            <a:extLst>
              <a:ext uri="{28A0092B-C50C-407E-A947-70E740481C1C}">
                <a14:useLocalDpi xmlns:a14="http://schemas.microsoft.com/office/drawing/2010/main" val="0"/>
              </a:ext>
            </a:extLst>
          </a:blip>
          <a:stretch>
            <a:fillRect/>
          </a:stretch>
        </p:blipFill>
        <p:spPr>
          <a:xfrm>
            <a:off x="318847" y="208971"/>
            <a:ext cx="2719705" cy="6351307"/>
          </a:xfrm>
          <a:prstGeom prst="rect">
            <a:avLst/>
          </a:prstGeom>
        </p:spPr>
      </p:pic>
      <p:pic>
        <p:nvPicPr>
          <p:cNvPr id="5" name="Content Placeholder 4">
            <a:extLst>
              <a:ext uri="{FF2B5EF4-FFF2-40B4-BE49-F238E27FC236}">
                <a16:creationId xmlns:a16="http://schemas.microsoft.com/office/drawing/2014/main" id="{573ED65B-24F1-44B0-9484-46256BE4EAA2}"/>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223773" y="208970"/>
            <a:ext cx="2440180" cy="6413772"/>
          </a:xfrm>
          <a:prstGeom prst="rect">
            <a:avLst/>
          </a:prstGeom>
        </p:spPr>
      </p:pic>
      <p:pic>
        <p:nvPicPr>
          <p:cNvPr id="6" name="Picture 5">
            <a:extLst>
              <a:ext uri="{FF2B5EF4-FFF2-40B4-BE49-F238E27FC236}">
                <a16:creationId xmlns:a16="http://schemas.microsoft.com/office/drawing/2014/main" id="{2C9B8E1A-A301-44FD-990E-5EC66EBC6961}"/>
              </a:ext>
            </a:extLst>
          </p:cNvPr>
          <p:cNvPicPr/>
          <p:nvPr/>
        </p:nvPicPr>
        <p:blipFill>
          <a:blip r:embed="rId4">
            <a:extLst>
              <a:ext uri="{28A0092B-C50C-407E-A947-70E740481C1C}">
                <a14:useLocalDpi xmlns:a14="http://schemas.microsoft.com/office/drawing/2010/main" val="0"/>
              </a:ext>
            </a:extLst>
          </a:blip>
          <a:stretch>
            <a:fillRect/>
          </a:stretch>
        </p:blipFill>
        <p:spPr>
          <a:xfrm>
            <a:off x="5861807" y="191536"/>
            <a:ext cx="2719705" cy="3237464"/>
          </a:xfrm>
          <a:prstGeom prst="rect">
            <a:avLst/>
          </a:prstGeom>
        </p:spPr>
      </p:pic>
      <p:pic>
        <p:nvPicPr>
          <p:cNvPr id="7" name="Picture 6">
            <a:extLst>
              <a:ext uri="{FF2B5EF4-FFF2-40B4-BE49-F238E27FC236}">
                <a16:creationId xmlns:a16="http://schemas.microsoft.com/office/drawing/2014/main" id="{68B20F22-1B10-4F91-B312-A5683F7F0A6A}"/>
              </a:ext>
            </a:extLst>
          </p:cNvPr>
          <p:cNvPicPr/>
          <p:nvPr/>
        </p:nvPicPr>
        <p:blipFill>
          <a:blip r:embed="rId5">
            <a:extLst>
              <a:ext uri="{28A0092B-C50C-407E-A947-70E740481C1C}">
                <a14:useLocalDpi xmlns:a14="http://schemas.microsoft.com/office/drawing/2010/main" val="0"/>
              </a:ext>
            </a:extLst>
          </a:blip>
          <a:stretch>
            <a:fillRect/>
          </a:stretch>
        </p:blipFill>
        <p:spPr>
          <a:xfrm>
            <a:off x="8703036" y="208971"/>
            <a:ext cx="3215640" cy="3192780"/>
          </a:xfrm>
          <a:prstGeom prst="rect">
            <a:avLst/>
          </a:prstGeom>
        </p:spPr>
      </p:pic>
      <p:pic>
        <p:nvPicPr>
          <p:cNvPr id="8" name="Picture 7">
            <a:extLst>
              <a:ext uri="{FF2B5EF4-FFF2-40B4-BE49-F238E27FC236}">
                <a16:creationId xmlns:a16="http://schemas.microsoft.com/office/drawing/2014/main" id="{CE2EBDA3-1C1D-40F3-9944-A844F4113DCE}"/>
              </a:ext>
            </a:extLst>
          </p:cNvPr>
          <p:cNvPicPr/>
          <p:nvPr/>
        </p:nvPicPr>
        <p:blipFill>
          <a:blip r:embed="rId6">
            <a:extLst>
              <a:ext uri="{28A0092B-C50C-407E-A947-70E740481C1C}">
                <a14:useLocalDpi xmlns:a14="http://schemas.microsoft.com/office/drawing/2010/main" val="0"/>
              </a:ext>
            </a:extLst>
          </a:blip>
          <a:stretch>
            <a:fillRect/>
          </a:stretch>
        </p:blipFill>
        <p:spPr>
          <a:xfrm>
            <a:off x="5861807" y="3487019"/>
            <a:ext cx="2719704" cy="3179445"/>
          </a:xfrm>
          <a:prstGeom prst="rect">
            <a:avLst/>
          </a:prstGeom>
        </p:spPr>
      </p:pic>
      <p:pic>
        <p:nvPicPr>
          <p:cNvPr id="9" name="Picture 8">
            <a:extLst>
              <a:ext uri="{FF2B5EF4-FFF2-40B4-BE49-F238E27FC236}">
                <a16:creationId xmlns:a16="http://schemas.microsoft.com/office/drawing/2014/main" id="{207C00F5-BE94-42E4-8EFC-16B541D83EB4}"/>
              </a:ext>
            </a:extLst>
          </p:cNvPr>
          <p:cNvPicPr/>
          <p:nvPr/>
        </p:nvPicPr>
        <p:blipFill>
          <a:blip r:embed="rId7">
            <a:extLst>
              <a:ext uri="{28A0092B-C50C-407E-A947-70E740481C1C}">
                <a14:useLocalDpi xmlns:a14="http://schemas.microsoft.com/office/drawing/2010/main" val="0"/>
              </a:ext>
            </a:extLst>
          </a:blip>
          <a:stretch>
            <a:fillRect/>
          </a:stretch>
        </p:blipFill>
        <p:spPr>
          <a:xfrm>
            <a:off x="8703036" y="3487019"/>
            <a:ext cx="3230880" cy="3192780"/>
          </a:xfrm>
          <a:prstGeom prst="rect">
            <a:avLst/>
          </a:prstGeom>
        </p:spPr>
      </p:pic>
    </p:spTree>
    <p:extLst>
      <p:ext uri="{BB962C8B-B14F-4D97-AF65-F5344CB8AC3E}">
        <p14:creationId xmlns:p14="http://schemas.microsoft.com/office/powerpoint/2010/main" val="27019407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B7B6F5-60DA-451E-9282-D3B520EC773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6783" y="257693"/>
            <a:ext cx="3177815" cy="3154953"/>
          </a:xfrm>
          <a:prstGeom prst="rect">
            <a:avLst/>
          </a:prstGeom>
        </p:spPr>
      </p:pic>
      <p:pic>
        <p:nvPicPr>
          <p:cNvPr id="5" name="Picture 4">
            <a:extLst>
              <a:ext uri="{FF2B5EF4-FFF2-40B4-BE49-F238E27FC236}">
                <a16:creationId xmlns:a16="http://schemas.microsoft.com/office/drawing/2014/main" id="{5648027E-F56D-4932-8876-BDB20FE8CEC9}"/>
              </a:ext>
            </a:extLst>
          </p:cNvPr>
          <p:cNvPicPr/>
          <p:nvPr/>
        </p:nvPicPr>
        <p:blipFill>
          <a:blip r:embed="rId3">
            <a:extLst>
              <a:ext uri="{28A0092B-C50C-407E-A947-70E740481C1C}">
                <a14:useLocalDpi xmlns:a14="http://schemas.microsoft.com/office/drawing/2010/main" val="0"/>
              </a:ext>
            </a:extLst>
          </a:blip>
          <a:stretch>
            <a:fillRect/>
          </a:stretch>
        </p:blipFill>
        <p:spPr>
          <a:xfrm>
            <a:off x="4956921" y="218358"/>
            <a:ext cx="3086100" cy="2961440"/>
          </a:xfrm>
          <a:prstGeom prst="rect">
            <a:avLst/>
          </a:prstGeom>
        </p:spPr>
      </p:pic>
      <p:pic>
        <p:nvPicPr>
          <p:cNvPr id="6" name="Picture 5">
            <a:extLst>
              <a:ext uri="{FF2B5EF4-FFF2-40B4-BE49-F238E27FC236}">
                <a16:creationId xmlns:a16="http://schemas.microsoft.com/office/drawing/2014/main" id="{5B546EA2-10A1-403A-8BD9-78F8C034789E}"/>
              </a:ext>
            </a:extLst>
          </p:cNvPr>
          <p:cNvPicPr/>
          <p:nvPr/>
        </p:nvPicPr>
        <p:blipFill>
          <a:blip r:embed="rId4">
            <a:extLst>
              <a:ext uri="{28A0092B-C50C-407E-A947-70E740481C1C}">
                <a14:useLocalDpi xmlns:a14="http://schemas.microsoft.com/office/drawing/2010/main" val="0"/>
              </a:ext>
            </a:extLst>
          </a:blip>
          <a:stretch>
            <a:fillRect/>
          </a:stretch>
        </p:blipFill>
        <p:spPr>
          <a:xfrm>
            <a:off x="7279725" y="3644283"/>
            <a:ext cx="3414795" cy="2995359"/>
          </a:xfrm>
          <a:prstGeom prst="rect">
            <a:avLst/>
          </a:prstGeom>
        </p:spPr>
      </p:pic>
      <p:pic>
        <p:nvPicPr>
          <p:cNvPr id="7" name="Picture 6">
            <a:extLst>
              <a:ext uri="{FF2B5EF4-FFF2-40B4-BE49-F238E27FC236}">
                <a16:creationId xmlns:a16="http://schemas.microsoft.com/office/drawing/2014/main" id="{C3E7ED15-9E59-4907-8E59-0362FA64C192}"/>
              </a:ext>
            </a:extLst>
          </p:cNvPr>
          <p:cNvPicPr/>
          <p:nvPr/>
        </p:nvPicPr>
        <p:blipFill>
          <a:blip r:embed="rId5">
            <a:extLst>
              <a:ext uri="{28A0092B-C50C-407E-A947-70E740481C1C}">
                <a14:useLocalDpi xmlns:a14="http://schemas.microsoft.com/office/drawing/2010/main" val="0"/>
              </a:ext>
            </a:extLst>
          </a:blip>
          <a:stretch>
            <a:fillRect/>
          </a:stretch>
        </p:blipFill>
        <p:spPr>
          <a:xfrm>
            <a:off x="2160381" y="3644283"/>
            <a:ext cx="3414796" cy="2961440"/>
          </a:xfrm>
          <a:prstGeom prst="rect">
            <a:avLst/>
          </a:prstGeom>
        </p:spPr>
      </p:pic>
    </p:spTree>
    <p:extLst>
      <p:ext uri="{BB962C8B-B14F-4D97-AF65-F5344CB8AC3E}">
        <p14:creationId xmlns:p14="http://schemas.microsoft.com/office/powerpoint/2010/main" val="4125588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EC788-EE21-4F5C-8C43-09BC630BFA7F}"/>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3BA990DF-54DD-4C0D-B83F-DFC29A4095D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19137" y="277103"/>
            <a:ext cx="4152863" cy="5715323"/>
          </a:xfrm>
          <a:prstGeom prst="rect">
            <a:avLst/>
          </a:prstGeom>
        </p:spPr>
      </p:pic>
      <p:pic>
        <p:nvPicPr>
          <p:cNvPr id="5" name="Picture 4">
            <a:extLst>
              <a:ext uri="{FF2B5EF4-FFF2-40B4-BE49-F238E27FC236}">
                <a16:creationId xmlns:a16="http://schemas.microsoft.com/office/drawing/2014/main" id="{8BA3D5CF-6F8C-4DD0-B573-70A07E280C6A}"/>
              </a:ext>
            </a:extLst>
          </p:cNvPr>
          <p:cNvPicPr/>
          <p:nvPr/>
        </p:nvPicPr>
        <p:blipFill>
          <a:blip r:embed="rId3">
            <a:extLst>
              <a:ext uri="{28A0092B-C50C-407E-A947-70E740481C1C}">
                <a14:useLocalDpi xmlns:a14="http://schemas.microsoft.com/office/drawing/2010/main" val="0"/>
              </a:ext>
            </a:extLst>
          </a:blip>
          <a:stretch>
            <a:fillRect/>
          </a:stretch>
        </p:blipFill>
        <p:spPr>
          <a:xfrm>
            <a:off x="4671061" y="277103"/>
            <a:ext cx="3220411" cy="2989880"/>
          </a:xfrm>
          <a:prstGeom prst="rect">
            <a:avLst/>
          </a:prstGeom>
        </p:spPr>
      </p:pic>
      <p:pic>
        <p:nvPicPr>
          <p:cNvPr id="6" name="Picture 5">
            <a:extLst>
              <a:ext uri="{FF2B5EF4-FFF2-40B4-BE49-F238E27FC236}">
                <a16:creationId xmlns:a16="http://schemas.microsoft.com/office/drawing/2014/main" id="{28A49EAB-0039-450D-ACB3-B6D02C87288C}"/>
              </a:ext>
            </a:extLst>
          </p:cNvPr>
          <p:cNvPicPr/>
          <p:nvPr/>
        </p:nvPicPr>
        <p:blipFill>
          <a:blip r:embed="rId4">
            <a:extLst>
              <a:ext uri="{28A0092B-C50C-407E-A947-70E740481C1C}">
                <a14:useLocalDpi xmlns:a14="http://schemas.microsoft.com/office/drawing/2010/main" val="0"/>
              </a:ext>
            </a:extLst>
          </a:blip>
          <a:stretch>
            <a:fillRect/>
          </a:stretch>
        </p:blipFill>
        <p:spPr>
          <a:xfrm>
            <a:off x="4744412" y="3389332"/>
            <a:ext cx="3147060" cy="3302635"/>
          </a:xfrm>
          <a:prstGeom prst="rect">
            <a:avLst/>
          </a:prstGeom>
        </p:spPr>
      </p:pic>
      <p:pic>
        <p:nvPicPr>
          <p:cNvPr id="7" name="Picture 6">
            <a:extLst>
              <a:ext uri="{FF2B5EF4-FFF2-40B4-BE49-F238E27FC236}">
                <a16:creationId xmlns:a16="http://schemas.microsoft.com/office/drawing/2014/main" id="{6EA3EB53-B043-46E7-AAC4-01D175806CA7}"/>
              </a:ext>
            </a:extLst>
          </p:cNvPr>
          <p:cNvPicPr/>
          <p:nvPr/>
        </p:nvPicPr>
        <p:blipFill>
          <a:blip r:embed="rId5">
            <a:extLst>
              <a:ext uri="{28A0092B-C50C-407E-A947-70E740481C1C}">
                <a14:useLocalDpi xmlns:a14="http://schemas.microsoft.com/office/drawing/2010/main" val="0"/>
              </a:ext>
            </a:extLst>
          </a:blip>
          <a:stretch>
            <a:fillRect/>
          </a:stretch>
        </p:blipFill>
        <p:spPr>
          <a:xfrm>
            <a:off x="8256809" y="297126"/>
            <a:ext cx="3008954" cy="2989880"/>
          </a:xfrm>
          <a:prstGeom prst="rect">
            <a:avLst/>
          </a:prstGeom>
        </p:spPr>
      </p:pic>
      <p:pic>
        <p:nvPicPr>
          <p:cNvPr id="8" name="Picture 7">
            <a:extLst>
              <a:ext uri="{FF2B5EF4-FFF2-40B4-BE49-F238E27FC236}">
                <a16:creationId xmlns:a16="http://schemas.microsoft.com/office/drawing/2014/main" id="{97B69B29-C79C-4AFC-8393-1DA2F779AD2D}"/>
              </a:ext>
            </a:extLst>
          </p:cNvPr>
          <p:cNvPicPr/>
          <p:nvPr/>
        </p:nvPicPr>
        <p:blipFill>
          <a:blip r:embed="rId6">
            <a:extLst>
              <a:ext uri="{28A0092B-C50C-407E-A947-70E740481C1C}">
                <a14:useLocalDpi xmlns:a14="http://schemas.microsoft.com/office/drawing/2010/main" val="0"/>
              </a:ext>
            </a:extLst>
          </a:blip>
          <a:stretch>
            <a:fillRect/>
          </a:stretch>
        </p:blipFill>
        <p:spPr>
          <a:xfrm>
            <a:off x="8256809" y="3507423"/>
            <a:ext cx="2918460" cy="2994660"/>
          </a:xfrm>
          <a:prstGeom prst="rect">
            <a:avLst/>
          </a:prstGeom>
        </p:spPr>
      </p:pic>
    </p:spTree>
    <p:extLst>
      <p:ext uri="{BB962C8B-B14F-4D97-AF65-F5344CB8AC3E}">
        <p14:creationId xmlns:p14="http://schemas.microsoft.com/office/powerpoint/2010/main" val="18278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9D87-9BF5-4D17-8D06-363D8B505937}"/>
              </a:ext>
            </a:extLst>
          </p:cNvPr>
          <p:cNvSpPr>
            <a:spLocks noGrp="1"/>
          </p:cNvSpPr>
          <p:nvPr>
            <p:ph type="title"/>
          </p:nvPr>
        </p:nvSpPr>
        <p:spPr>
          <a:xfrm>
            <a:off x="335393" y="279624"/>
            <a:ext cx="6296227" cy="816789"/>
          </a:xfrm>
        </p:spPr>
        <p:txBody>
          <a:bodyPr>
            <a:normAutofit/>
          </a:bodyPr>
          <a:lstStyle/>
          <a:p>
            <a:r>
              <a:rPr lang="en-US" dirty="0"/>
              <a:t>Describing the dataset:</a:t>
            </a:r>
            <a:endParaRPr lang="en-IN" dirty="0"/>
          </a:p>
        </p:txBody>
      </p:sp>
      <p:pic>
        <p:nvPicPr>
          <p:cNvPr id="4" name="Content Placeholder 3">
            <a:extLst>
              <a:ext uri="{FF2B5EF4-FFF2-40B4-BE49-F238E27FC236}">
                <a16:creationId xmlns:a16="http://schemas.microsoft.com/office/drawing/2014/main" id="{2FB3A8C7-DE88-4F29-BBF8-E6A6CFF217C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8415" y="1096413"/>
            <a:ext cx="6064630" cy="5126834"/>
          </a:xfrm>
          <a:prstGeom prst="rect">
            <a:avLst/>
          </a:prstGeom>
        </p:spPr>
      </p:pic>
      <p:pic>
        <p:nvPicPr>
          <p:cNvPr id="5" name="Picture 4">
            <a:extLst>
              <a:ext uri="{FF2B5EF4-FFF2-40B4-BE49-F238E27FC236}">
                <a16:creationId xmlns:a16="http://schemas.microsoft.com/office/drawing/2014/main" id="{6573A28F-57A8-433E-8BA7-CE7921A4CA42}"/>
              </a:ext>
            </a:extLst>
          </p:cNvPr>
          <p:cNvPicPr/>
          <p:nvPr/>
        </p:nvPicPr>
        <p:blipFill>
          <a:blip r:embed="rId3">
            <a:extLst>
              <a:ext uri="{28A0092B-C50C-407E-A947-70E740481C1C}">
                <a14:useLocalDpi xmlns:a14="http://schemas.microsoft.com/office/drawing/2010/main" val="0"/>
              </a:ext>
            </a:extLst>
          </a:blip>
          <a:stretch>
            <a:fillRect/>
          </a:stretch>
        </p:blipFill>
        <p:spPr>
          <a:xfrm>
            <a:off x="6510293" y="279624"/>
            <a:ext cx="5585460" cy="4788556"/>
          </a:xfrm>
          <a:prstGeom prst="rect">
            <a:avLst/>
          </a:prstGeom>
        </p:spPr>
      </p:pic>
      <p:pic>
        <p:nvPicPr>
          <p:cNvPr id="6" name="Picture 5">
            <a:extLst>
              <a:ext uri="{FF2B5EF4-FFF2-40B4-BE49-F238E27FC236}">
                <a16:creationId xmlns:a16="http://schemas.microsoft.com/office/drawing/2014/main" id="{C6665457-3C88-4EFC-8B21-9AD30C155A23}"/>
              </a:ext>
            </a:extLst>
          </p:cNvPr>
          <p:cNvPicPr/>
          <p:nvPr/>
        </p:nvPicPr>
        <p:blipFill>
          <a:blip r:embed="rId4">
            <a:extLst>
              <a:ext uri="{28A0092B-C50C-407E-A947-70E740481C1C}">
                <a14:useLocalDpi xmlns:a14="http://schemas.microsoft.com/office/drawing/2010/main" val="0"/>
              </a:ext>
            </a:extLst>
          </a:blip>
          <a:stretch>
            <a:fillRect/>
          </a:stretch>
        </p:blipFill>
        <p:spPr>
          <a:xfrm>
            <a:off x="6510293" y="5290662"/>
            <a:ext cx="5585460" cy="1455420"/>
          </a:xfrm>
          <a:prstGeom prst="rect">
            <a:avLst/>
          </a:prstGeom>
        </p:spPr>
      </p:pic>
    </p:spTree>
    <p:extLst>
      <p:ext uri="{BB962C8B-B14F-4D97-AF65-F5344CB8AC3E}">
        <p14:creationId xmlns:p14="http://schemas.microsoft.com/office/powerpoint/2010/main" val="2405878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1E5CD3-FB76-463C-B463-671BF7B00BF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0173" y="219853"/>
            <a:ext cx="3391916" cy="2807432"/>
          </a:xfrm>
          <a:prstGeom prst="rect">
            <a:avLst/>
          </a:prstGeom>
        </p:spPr>
      </p:pic>
      <p:pic>
        <p:nvPicPr>
          <p:cNvPr id="5" name="Picture 4">
            <a:extLst>
              <a:ext uri="{FF2B5EF4-FFF2-40B4-BE49-F238E27FC236}">
                <a16:creationId xmlns:a16="http://schemas.microsoft.com/office/drawing/2014/main" id="{7D7889AC-3E83-4B06-B47F-AC0061CBC78F}"/>
              </a:ext>
            </a:extLst>
          </p:cNvPr>
          <p:cNvPicPr/>
          <p:nvPr/>
        </p:nvPicPr>
        <p:blipFill>
          <a:blip r:embed="rId3">
            <a:extLst>
              <a:ext uri="{28A0092B-C50C-407E-A947-70E740481C1C}">
                <a14:useLocalDpi xmlns:a14="http://schemas.microsoft.com/office/drawing/2010/main" val="0"/>
              </a:ext>
            </a:extLst>
          </a:blip>
          <a:stretch>
            <a:fillRect/>
          </a:stretch>
        </p:blipFill>
        <p:spPr>
          <a:xfrm>
            <a:off x="230173" y="3260150"/>
            <a:ext cx="3391916" cy="3531388"/>
          </a:xfrm>
          <a:prstGeom prst="rect">
            <a:avLst/>
          </a:prstGeom>
        </p:spPr>
      </p:pic>
      <p:pic>
        <p:nvPicPr>
          <p:cNvPr id="6" name="Picture 5">
            <a:extLst>
              <a:ext uri="{FF2B5EF4-FFF2-40B4-BE49-F238E27FC236}">
                <a16:creationId xmlns:a16="http://schemas.microsoft.com/office/drawing/2014/main" id="{474FF596-C742-48E3-90EE-64345F027AED}"/>
              </a:ext>
            </a:extLst>
          </p:cNvPr>
          <p:cNvPicPr/>
          <p:nvPr/>
        </p:nvPicPr>
        <p:blipFill>
          <a:blip r:embed="rId4">
            <a:extLst>
              <a:ext uri="{28A0092B-C50C-407E-A947-70E740481C1C}">
                <a14:useLocalDpi xmlns:a14="http://schemas.microsoft.com/office/drawing/2010/main" val="0"/>
              </a:ext>
            </a:extLst>
          </a:blip>
          <a:stretch>
            <a:fillRect/>
          </a:stretch>
        </p:blipFill>
        <p:spPr>
          <a:xfrm>
            <a:off x="3857716" y="219852"/>
            <a:ext cx="3391916" cy="2896209"/>
          </a:xfrm>
          <a:prstGeom prst="rect">
            <a:avLst/>
          </a:prstGeom>
        </p:spPr>
      </p:pic>
      <p:pic>
        <p:nvPicPr>
          <p:cNvPr id="7" name="Picture 6">
            <a:extLst>
              <a:ext uri="{FF2B5EF4-FFF2-40B4-BE49-F238E27FC236}">
                <a16:creationId xmlns:a16="http://schemas.microsoft.com/office/drawing/2014/main" id="{51119A72-33B0-4944-A03D-D8ED6FCFCEF2}"/>
              </a:ext>
            </a:extLst>
          </p:cNvPr>
          <p:cNvPicPr/>
          <p:nvPr/>
        </p:nvPicPr>
        <p:blipFill>
          <a:blip r:embed="rId5">
            <a:extLst>
              <a:ext uri="{28A0092B-C50C-407E-A947-70E740481C1C}">
                <a14:useLocalDpi xmlns:a14="http://schemas.microsoft.com/office/drawing/2010/main" val="0"/>
              </a:ext>
            </a:extLst>
          </a:blip>
          <a:stretch>
            <a:fillRect/>
          </a:stretch>
        </p:blipFill>
        <p:spPr>
          <a:xfrm>
            <a:off x="7621847" y="524783"/>
            <a:ext cx="3528505" cy="5470734"/>
          </a:xfrm>
          <a:prstGeom prst="rect">
            <a:avLst/>
          </a:prstGeom>
        </p:spPr>
      </p:pic>
      <p:pic>
        <p:nvPicPr>
          <p:cNvPr id="8" name="Picture 7">
            <a:extLst>
              <a:ext uri="{FF2B5EF4-FFF2-40B4-BE49-F238E27FC236}">
                <a16:creationId xmlns:a16="http://schemas.microsoft.com/office/drawing/2014/main" id="{D695C29A-7C07-4D23-B5A9-3ADF43458A9E}"/>
              </a:ext>
            </a:extLst>
          </p:cNvPr>
          <p:cNvPicPr/>
          <p:nvPr/>
        </p:nvPicPr>
        <p:blipFill>
          <a:blip r:embed="rId6">
            <a:extLst>
              <a:ext uri="{28A0092B-C50C-407E-A947-70E740481C1C}">
                <a14:useLocalDpi xmlns:a14="http://schemas.microsoft.com/office/drawing/2010/main" val="0"/>
              </a:ext>
            </a:extLst>
          </a:blip>
          <a:stretch>
            <a:fillRect/>
          </a:stretch>
        </p:blipFill>
        <p:spPr>
          <a:xfrm>
            <a:off x="3839711" y="3348926"/>
            <a:ext cx="3457733" cy="3442612"/>
          </a:xfrm>
          <a:prstGeom prst="rect">
            <a:avLst/>
          </a:prstGeom>
        </p:spPr>
      </p:pic>
    </p:spTree>
    <p:extLst>
      <p:ext uri="{BB962C8B-B14F-4D97-AF65-F5344CB8AC3E}">
        <p14:creationId xmlns:p14="http://schemas.microsoft.com/office/powerpoint/2010/main" val="1389092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D948E9-DBFF-44B3-A807-1406D379CBD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111" y="1853248"/>
            <a:ext cx="4893555" cy="3757439"/>
          </a:xfrm>
          <a:prstGeom prst="rect">
            <a:avLst/>
          </a:prstGeom>
        </p:spPr>
      </p:pic>
      <p:pic>
        <p:nvPicPr>
          <p:cNvPr id="5" name="Picture 4">
            <a:extLst>
              <a:ext uri="{FF2B5EF4-FFF2-40B4-BE49-F238E27FC236}">
                <a16:creationId xmlns:a16="http://schemas.microsoft.com/office/drawing/2014/main" id="{4DF00E42-264C-4672-A802-BD4126D6FFA0}"/>
              </a:ext>
            </a:extLst>
          </p:cNvPr>
          <p:cNvPicPr/>
          <p:nvPr/>
        </p:nvPicPr>
        <p:blipFill>
          <a:blip r:embed="rId3">
            <a:extLst>
              <a:ext uri="{28A0092B-C50C-407E-A947-70E740481C1C}">
                <a14:useLocalDpi xmlns:a14="http://schemas.microsoft.com/office/drawing/2010/main" val="0"/>
              </a:ext>
            </a:extLst>
          </a:blip>
          <a:stretch>
            <a:fillRect/>
          </a:stretch>
        </p:blipFill>
        <p:spPr>
          <a:xfrm>
            <a:off x="5539666" y="1853248"/>
            <a:ext cx="5237825" cy="3757439"/>
          </a:xfrm>
          <a:prstGeom prst="rect">
            <a:avLst/>
          </a:prstGeom>
        </p:spPr>
      </p:pic>
    </p:spTree>
    <p:extLst>
      <p:ext uri="{BB962C8B-B14F-4D97-AF65-F5344CB8AC3E}">
        <p14:creationId xmlns:p14="http://schemas.microsoft.com/office/powerpoint/2010/main" val="1960285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6A6B15-16CA-4F9A-AEE6-0C9831C0144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1696" y="214961"/>
            <a:ext cx="3459069" cy="5679812"/>
          </a:xfrm>
          <a:prstGeom prst="rect">
            <a:avLst/>
          </a:prstGeom>
        </p:spPr>
      </p:pic>
      <p:pic>
        <p:nvPicPr>
          <p:cNvPr id="5" name="Picture 4">
            <a:extLst>
              <a:ext uri="{FF2B5EF4-FFF2-40B4-BE49-F238E27FC236}">
                <a16:creationId xmlns:a16="http://schemas.microsoft.com/office/drawing/2014/main" id="{52E0FB70-DDF8-48A2-8DFF-BB8AF09D2EB1}"/>
              </a:ext>
            </a:extLst>
          </p:cNvPr>
          <p:cNvPicPr/>
          <p:nvPr/>
        </p:nvPicPr>
        <p:blipFill>
          <a:blip r:embed="rId3">
            <a:extLst>
              <a:ext uri="{28A0092B-C50C-407E-A947-70E740481C1C}">
                <a14:useLocalDpi xmlns:a14="http://schemas.microsoft.com/office/drawing/2010/main" val="0"/>
              </a:ext>
            </a:extLst>
          </a:blip>
          <a:stretch>
            <a:fillRect/>
          </a:stretch>
        </p:blipFill>
        <p:spPr>
          <a:xfrm>
            <a:off x="3919195" y="214960"/>
            <a:ext cx="3902031" cy="5679811"/>
          </a:xfrm>
          <a:prstGeom prst="rect">
            <a:avLst/>
          </a:prstGeom>
        </p:spPr>
      </p:pic>
      <p:pic>
        <p:nvPicPr>
          <p:cNvPr id="6" name="Picture 5">
            <a:extLst>
              <a:ext uri="{FF2B5EF4-FFF2-40B4-BE49-F238E27FC236}">
                <a16:creationId xmlns:a16="http://schemas.microsoft.com/office/drawing/2014/main" id="{B957680C-C4E4-429B-8B61-42AA2C151235}"/>
              </a:ext>
            </a:extLst>
          </p:cNvPr>
          <p:cNvPicPr/>
          <p:nvPr/>
        </p:nvPicPr>
        <p:blipFill>
          <a:blip r:embed="rId4">
            <a:extLst>
              <a:ext uri="{28A0092B-C50C-407E-A947-70E740481C1C}">
                <a14:useLocalDpi xmlns:a14="http://schemas.microsoft.com/office/drawing/2010/main" val="0"/>
              </a:ext>
            </a:extLst>
          </a:blip>
          <a:stretch>
            <a:fillRect/>
          </a:stretch>
        </p:blipFill>
        <p:spPr>
          <a:xfrm>
            <a:off x="8099172" y="214959"/>
            <a:ext cx="3637108" cy="5573281"/>
          </a:xfrm>
          <a:prstGeom prst="rect">
            <a:avLst/>
          </a:prstGeom>
        </p:spPr>
      </p:pic>
    </p:spTree>
    <p:extLst>
      <p:ext uri="{BB962C8B-B14F-4D97-AF65-F5344CB8AC3E}">
        <p14:creationId xmlns:p14="http://schemas.microsoft.com/office/powerpoint/2010/main" val="3192225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7A3430-EDB4-420B-832E-358F5A553D0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98309" y="315324"/>
            <a:ext cx="3070513" cy="4096878"/>
          </a:xfrm>
          <a:prstGeom prst="rect">
            <a:avLst/>
          </a:prstGeom>
        </p:spPr>
      </p:pic>
      <p:sp>
        <p:nvSpPr>
          <p:cNvPr id="6" name="TextBox 5">
            <a:extLst>
              <a:ext uri="{FF2B5EF4-FFF2-40B4-BE49-F238E27FC236}">
                <a16:creationId xmlns:a16="http://schemas.microsoft.com/office/drawing/2014/main" id="{08637268-5568-4D6E-89FB-62429E9F475F}"/>
              </a:ext>
            </a:extLst>
          </p:cNvPr>
          <p:cNvSpPr txBox="1"/>
          <p:nvPr/>
        </p:nvSpPr>
        <p:spPr>
          <a:xfrm>
            <a:off x="3670177" y="442254"/>
            <a:ext cx="6094520" cy="966483"/>
          </a:xfrm>
          <a:prstGeom prst="rect">
            <a:avLst/>
          </a:prstGeom>
          <a:noFill/>
        </p:spPr>
        <p:txBody>
          <a:bodyPr wrap="square">
            <a:spAutoFit/>
          </a:bodyPr>
          <a:lstStyle/>
          <a:p>
            <a:pPr marL="457200" algn="just">
              <a:lnSpc>
                <a:spcPct val="107000"/>
              </a:lnSpc>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for numerical columns data is not evenly distributed.</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8A50C04-41AF-46FB-93D1-51E39E564D36}"/>
              </a:ext>
            </a:extLst>
          </p:cNvPr>
          <p:cNvPicPr/>
          <p:nvPr/>
        </p:nvPicPr>
        <p:blipFill>
          <a:blip r:embed="rId3">
            <a:extLst>
              <a:ext uri="{28A0092B-C50C-407E-A947-70E740481C1C}">
                <a14:useLocalDpi xmlns:a14="http://schemas.microsoft.com/office/drawing/2010/main" val="0"/>
              </a:ext>
            </a:extLst>
          </a:blip>
          <a:stretch>
            <a:fillRect/>
          </a:stretch>
        </p:blipFill>
        <p:spPr>
          <a:xfrm>
            <a:off x="4536489" y="1967513"/>
            <a:ext cx="7528264" cy="4717371"/>
          </a:xfrm>
          <a:prstGeom prst="rect">
            <a:avLst/>
          </a:prstGeom>
        </p:spPr>
      </p:pic>
      <p:sp>
        <p:nvSpPr>
          <p:cNvPr id="9" name="TextBox 8">
            <a:extLst>
              <a:ext uri="{FF2B5EF4-FFF2-40B4-BE49-F238E27FC236}">
                <a16:creationId xmlns:a16="http://schemas.microsoft.com/office/drawing/2014/main" id="{AAC7BA57-D136-4F06-BE44-4CE77F1B8593}"/>
              </a:ext>
            </a:extLst>
          </p:cNvPr>
          <p:cNvSpPr txBox="1"/>
          <p:nvPr/>
        </p:nvSpPr>
        <p:spPr>
          <a:xfrm>
            <a:off x="-384491" y="4957732"/>
            <a:ext cx="4836111"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We can see outliers in all numerical variables.</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2346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54A9-4C33-4838-8F0F-975BF7710F35}"/>
              </a:ext>
            </a:extLst>
          </p:cNvPr>
          <p:cNvSpPr>
            <a:spLocks noGrp="1"/>
          </p:cNvSpPr>
          <p:nvPr>
            <p:ph type="title"/>
          </p:nvPr>
        </p:nvSpPr>
        <p:spPr/>
        <p:txBody>
          <a:bodyPr/>
          <a:lstStyle/>
          <a:p>
            <a:r>
              <a:rPr lang="en-IN" sz="18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Let's Work on features individually</a:t>
            </a:r>
            <a:br>
              <a:rPr lang="en-IN" sz="18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endParaRPr lang="en-IN" b="1" dirty="0">
              <a:ln w="0"/>
              <a:solidFill>
                <a:schemeClr val="tx1"/>
              </a:solidFill>
              <a:effectLst>
                <a:outerShdw blurRad="38100" dist="19050" dir="2700000" algn="tl" rotWithShape="0">
                  <a:schemeClr val="dk1">
                    <a:alpha val="40000"/>
                  </a:schemeClr>
                </a:outerShdw>
              </a:effectLst>
            </a:endParaRPr>
          </a:p>
        </p:txBody>
      </p:sp>
      <p:pic>
        <p:nvPicPr>
          <p:cNvPr id="6" name="Content Placeholder 5">
            <a:extLst>
              <a:ext uri="{FF2B5EF4-FFF2-40B4-BE49-F238E27FC236}">
                <a16:creationId xmlns:a16="http://schemas.microsoft.com/office/drawing/2014/main" id="{20B33C00-B75B-4FC7-8A7B-EC6F9F01282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0057" y="1617632"/>
            <a:ext cx="5177880" cy="4195762"/>
          </a:xfrm>
          <a:prstGeom prst="rect">
            <a:avLst/>
          </a:prstGeom>
        </p:spPr>
      </p:pic>
      <p:sp>
        <p:nvSpPr>
          <p:cNvPr id="5" name="TextBox 4">
            <a:extLst>
              <a:ext uri="{FF2B5EF4-FFF2-40B4-BE49-F238E27FC236}">
                <a16:creationId xmlns:a16="http://schemas.microsoft.com/office/drawing/2014/main" id="{C5C7F5A9-C28E-4082-8D46-8C76B850AE1C}"/>
              </a:ext>
            </a:extLst>
          </p:cNvPr>
          <p:cNvSpPr txBox="1"/>
          <p:nvPr/>
        </p:nvSpPr>
        <p:spPr>
          <a:xfrm>
            <a:off x="898864" y="966104"/>
            <a:ext cx="6094520" cy="37375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LotFrontage</a:t>
            </a:r>
            <a:endParaRPr lang="en-IN" sz="1600" dirty="0">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7" name="Picture 6">
            <a:extLst>
              <a:ext uri="{FF2B5EF4-FFF2-40B4-BE49-F238E27FC236}">
                <a16:creationId xmlns:a16="http://schemas.microsoft.com/office/drawing/2014/main" id="{0EC27AB6-9B1E-4EB9-B6B4-BE68E22FB7E5}"/>
              </a:ext>
            </a:extLst>
          </p:cNvPr>
          <p:cNvPicPr/>
          <p:nvPr/>
        </p:nvPicPr>
        <p:blipFill>
          <a:blip r:embed="rId3">
            <a:extLst>
              <a:ext uri="{28A0092B-C50C-407E-A947-70E740481C1C}">
                <a14:useLocalDpi xmlns:a14="http://schemas.microsoft.com/office/drawing/2010/main" val="0"/>
              </a:ext>
            </a:extLst>
          </a:blip>
          <a:stretch>
            <a:fillRect/>
          </a:stretch>
        </p:blipFill>
        <p:spPr>
          <a:xfrm>
            <a:off x="6184777" y="99060"/>
            <a:ext cx="4072111" cy="2617507"/>
          </a:xfrm>
          <a:prstGeom prst="rect">
            <a:avLst/>
          </a:prstGeom>
        </p:spPr>
      </p:pic>
      <p:pic>
        <p:nvPicPr>
          <p:cNvPr id="8" name="Picture 7">
            <a:extLst>
              <a:ext uri="{FF2B5EF4-FFF2-40B4-BE49-F238E27FC236}">
                <a16:creationId xmlns:a16="http://schemas.microsoft.com/office/drawing/2014/main" id="{64B1D5F2-9F4E-4D7C-9D48-F3FAA7099244}"/>
              </a:ext>
            </a:extLst>
          </p:cNvPr>
          <p:cNvPicPr/>
          <p:nvPr/>
        </p:nvPicPr>
        <p:blipFill>
          <a:blip r:embed="rId4">
            <a:extLst>
              <a:ext uri="{28A0092B-C50C-407E-A947-70E740481C1C}">
                <a14:useLocalDpi xmlns:a14="http://schemas.microsoft.com/office/drawing/2010/main" val="0"/>
              </a:ext>
            </a:extLst>
          </a:blip>
          <a:stretch>
            <a:fillRect/>
          </a:stretch>
        </p:blipFill>
        <p:spPr>
          <a:xfrm>
            <a:off x="6184777" y="2889247"/>
            <a:ext cx="4157708" cy="3419475"/>
          </a:xfrm>
          <a:prstGeom prst="rect">
            <a:avLst/>
          </a:prstGeom>
        </p:spPr>
      </p:pic>
      <p:pic>
        <p:nvPicPr>
          <p:cNvPr id="9" name="Picture 8">
            <a:extLst>
              <a:ext uri="{FF2B5EF4-FFF2-40B4-BE49-F238E27FC236}">
                <a16:creationId xmlns:a16="http://schemas.microsoft.com/office/drawing/2014/main" id="{B1BEDCFA-D275-40D3-9C7E-4F990830FD79}"/>
              </a:ext>
            </a:extLst>
          </p:cNvPr>
          <p:cNvPicPr/>
          <p:nvPr/>
        </p:nvPicPr>
        <p:blipFill>
          <a:blip r:embed="rId5">
            <a:extLst>
              <a:ext uri="{28A0092B-C50C-407E-A947-70E740481C1C}">
                <a14:useLocalDpi xmlns:a14="http://schemas.microsoft.com/office/drawing/2010/main" val="0"/>
              </a:ext>
            </a:extLst>
          </a:blip>
          <a:stretch>
            <a:fillRect/>
          </a:stretch>
        </p:blipFill>
        <p:spPr>
          <a:xfrm>
            <a:off x="531329" y="6066192"/>
            <a:ext cx="3139440" cy="678180"/>
          </a:xfrm>
          <a:prstGeom prst="rect">
            <a:avLst/>
          </a:prstGeom>
        </p:spPr>
      </p:pic>
    </p:spTree>
    <p:extLst>
      <p:ext uri="{BB962C8B-B14F-4D97-AF65-F5344CB8AC3E}">
        <p14:creationId xmlns:p14="http://schemas.microsoft.com/office/powerpoint/2010/main" val="3962279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5A4A-9DF0-4002-8536-8581F2426419}"/>
              </a:ext>
            </a:extLst>
          </p:cNvPr>
          <p:cNvSpPr>
            <a:spLocks noGrp="1"/>
          </p:cNvSpPr>
          <p:nvPr>
            <p:ph type="title"/>
          </p:nvPr>
        </p:nvSpPr>
        <p:spPr/>
        <p:txBody>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LotArea</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6F666A5F-8E44-4780-8E8C-783963BD9F6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6111" y="925174"/>
            <a:ext cx="5166887" cy="4195762"/>
          </a:xfrm>
          <a:prstGeom prst="rect">
            <a:avLst/>
          </a:prstGeom>
        </p:spPr>
      </p:pic>
      <p:pic>
        <p:nvPicPr>
          <p:cNvPr id="5" name="Picture 4">
            <a:extLst>
              <a:ext uri="{FF2B5EF4-FFF2-40B4-BE49-F238E27FC236}">
                <a16:creationId xmlns:a16="http://schemas.microsoft.com/office/drawing/2014/main" id="{4A92E1BB-EF50-4A47-A7EF-AD4D53BF56D9}"/>
              </a:ext>
            </a:extLst>
          </p:cNvPr>
          <p:cNvPicPr/>
          <p:nvPr/>
        </p:nvPicPr>
        <p:blipFill>
          <a:blip r:embed="rId3">
            <a:extLst>
              <a:ext uri="{28A0092B-C50C-407E-A947-70E740481C1C}">
                <a14:useLocalDpi xmlns:a14="http://schemas.microsoft.com/office/drawing/2010/main" val="0"/>
              </a:ext>
            </a:extLst>
          </a:blip>
          <a:stretch>
            <a:fillRect/>
          </a:stretch>
        </p:blipFill>
        <p:spPr>
          <a:xfrm>
            <a:off x="5998740" y="0"/>
            <a:ext cx="4263846" cy="3276600"/>
          </a:xfrm>
          <a:prstGeom prst="rect">
            <a:avLst/>
          </a:prstGeom>
        </p:spPr>
      </p:pic>
      <p:pic>
        <p:nvPicPr>
          <p:cNvPr id="6" name="Picture 5">
            <a:extLst>
              <a:ext uri="{FF2B5EF4-FFF2-40B4-BE49-F238E27FC236}">
                <a16:creationId xmlns:a16="http://schemas.microsoft.com/office/drawing/2014/main" id="{B07F7152-AC4A-445B-B0DD-7C3EF0B4336E}"/>
              </a:ext>
            </a:extLst>
          </p:cNvPr>
          <p:cNvPicPr/>
          <p:nvPr/>
        </p:nvPicPr>
        <p:blipFill>
          <a:blip r:embed="rId4">
            <a:extLst>
              <a:ext uri="{28A0092B-C50C-407E-A947-70E740481C1C}">
                <a14:useLocalDpi xmlns:a14="http://schemas.microsoft.com/office/drawing/2010/main" val="0"/>
              </a:ext>
            </a:extLst>
          </a:blip>
          <a:stretch>
            <a:fillRect/>
          </a:stretch>
        </p:blipFill>
        <p:spPr>
          <a:xfrm>
            <a:off x="5998740" y="3429000"/>
            <a:ext cx="4263846" cy="3461385"/>
          </a:xfrm>
          <a:prstGeom prst="rect">
            <a:avLst/>
          </a:prstGeom>
        </p:spPr>
      </p:pic>
      <p:pic>
        <p:nvPicPr>
          <p:cNvPr id="7" name="Picture 6">
            <a:extLst>
              <a:ext uri="{FF2B5EF4-FFF2-40B4-BE49-F238E27FC236}">
                <a16:creationId xmlns:a16="http://schemas.microsoft.com/office/drawing/2014/main" id="{B9C5E7C1-B046-48F4-9BB7-D2EA6A98E30F}"/>
              </a:ext>
            </a:extLst>
          </p:cNvPr>
          <p:cNvPicPr/>
          <p:nvPr/>
        </p:nvPicPr>
        <p:blipFill>
          <a:blip r:embed="rId5">
            <a:extLst>
              <a:ext uri="{28A0092B-C50C-407E-A947-70E740481C1C}">
                <a14:useLocalDpi xmlns:a14="http://schemas.microsoft.com/office/drawing/2010/main" val="0"/>
              </a:ext>
            </a:extLst>
          </a:blip>
          <a:stretch>
            <a:fillRect/>
          </a:stretch>
        </p:blipFill>
        <p:spPr>
          <a:xfrm>
            <a:off x="646111" y="5434909"/>
            <a:ext cx="2926080" cy="640080"/>
          </a:xfrm>
          <a:prstGeom prst="rect">
            <a:avLst/>
          </a:prstGeom>
        </p:spPr>
      </p:pic>
    </p:spTree>
    <p:extLst>
      <p:ext uri="{BB962C8B-B14F-4D97-AF65-F5344CB8AC3E}">
        <p14:creationId xmlns:p14="http://schemas.microsoft.com/office/powerpoint/2010/main" val="3040437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C075-E045-47C9-8D6E-16892B5915C1}"/>
              </a:ext>
            </a:extLst>
          </p:cNvPr>
          <p:cNvSpPr>
            <a:spLocks noGrp="1"/>
          </p:cNvSpPr>
          <p:nvPr>
            <p:ph type="title"/>
          </p:nvPr>
        </p:nvSpPr>
        <p:spPr/>
        <p:txBody>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MasVnrArea</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C94A33B9-20AB-474A-92E3-EC4F13D9D67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11698" y="846003"/>
            <a:ext cx="4664530" cy="3861493"/>
          </a:xfrm>
          <a:prstGeom prst="rect">
            <a:avLst/>
          </a:prstGeom>
        </p:spPr>
      </p:pic>
      <p:sp>
        <p:nvSpPr>
          <p:cNvPr id="6" name="TextBox 5">
            <a:extLst>
              <a:ext uri="{FF2B5EF4-FFF2-40B4-BE49-F238E27FC236}">
                <a16:creationId xmlns:a16="http://schemas.microsoft.com/office/drawing/2014/main" id="{2F60A6F6-6750-4BE1-A69A-5B7A07E0837F}"/>
              </a:ext>
            </a:extLst>
          </p:cNvPr>
          <p:cNvSpPr txBox="1"/>
          <p:nvPr/>
        </p:nvSpPr>
        <p:spPr>
          <a:xfrm>
            <a:off x="0" y="5004753"/>
            <a:ext cx="4874350"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Transformation functions are not working for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MasVnrArea</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column.</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4D0E4292-A3CC-4BCE-820B-36CEC0861929}"/>
              </a:ext>
            </a:extLst>
          </p:cNvPr>
          <p:cNvSpPr txBox="1"/>
          <p:nvPr/>
        </p:nvSpPr>
        <p:spPr>
          <a:xfrm>
            <a:off x="4964837" y="472246"/>
            <a:ext cx="6094520" cy="37375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dirty="0" err="1">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TotalBsmtSF</a:t>
            </a:r>
            <a:endParaRPr lang="en-IN" sz="1600" dirty="0">
              <a:ln w="0"/>
              <a:effectLst>
                <a:outerShdw blurRad="38100" dist="19050" dir="2700000" algn="tl" rotWithShape="0">
                  <a:schemeClr val="dk1">
                    <a:alpha val="40000"/>
                  </a:schemeClr>
                </a:outerShdw>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9" name="Picture 8">
            <a:extLst>
              <a:ext uri="{FF2B5EF4-FFF2-40B4-BE49-F238E27FC236}">
                <a16:creationId xmlns:a16="http://schemas.microsoft.com/office/drawing/2014/main" id="{D47A20E5-9C7F-432F-B8C1-6B1377EFE227}"/>
              </a:ext>
            </a:extLst>
          </p:cNvPr>
          <p:cNvPicPr/>
          <p:nvPr/>
        </p:nvPicPr>
        <p:blipFill>
          <a:blip r:embed="rId3">
            <a:extLst>
              <a:ext uri="{28A0092B-C50C-407E-A947-70E740481C1C}">
                <a14:useLocalDpi xmlns:a14="http://schemas.microsoft.com/office/drawing/2010/main" val="0"/>
              </a:ext>
            </a:extLst>
          </a:blip>
          <a:stretch>
            <a:fillRect/>
          </a:stretch>
        </p:blipFill>
        <p:spPr>
          <a:xfrm>
            <a:off x="5548544" y="846003"/>
            <a:ext cx="4842584" cy="3861492"/>
          </a:xfrm>
          <a:prstGeom prst="rect">
            <a:avLst/>
          </a:prstGeom>
        </p:spPr>
      </p:pic>
    </p:spTree>
    <p:extLst>
      <p:ext uri="{BB962C8B-B14F-4D97-AF65-F5344CB8AC3E}">
        <p14:creationId xmlns:p14="http://schemas.microsoft.com/office/powerpoint/2010/main" val="28317239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8FC6-D9D7-49C5-A0F3-EEBC3FB59A86}"/>
              </a:ext>
            </a:extLst>
          </p:cNvPr>
          <p:cNvSpPr>
            <a:spLocks noGrp="1"/>
          </p:cNvSpPr>
          <p:nvPr>
            <p:ph type="title"/>
          </p:nvPr>
        </p:nvSpPr>
        <p:spPr/>
        <p:txBody>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GrLivArea</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E56C744E-6691-4DF4-A282-02D61E58C86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7704" y="916297"/>
            <a:ext cx="5162584" cy="4195762"/>
          </a:xfrm>
          <a:prstGeom prst="rect">
            <a:avLst/>
          </a:prstGeom>
        </p:spPr>
      </p:pic>
      <p:pic>
        <p:nvPicPr>
          <p:cNvPr id="5" name="Picture 4">
            <a:extLst>
              <a:ext uri="{FF2B5EF4-FFF2-40B4-BE49-F238E27FC236}">
                <a16:creationId xmlns:a16="http://schemas.microsoft.com/office/drawing/2014/main" id="{7E42DAE8-8BA0-496A-8912-3F0D7F5E4711}"/>
              </a:ext>
            </a:extLst>
          </p:cNvPr>
          <p:cNvPicPr/>
          <p:nvPr/>
        </p:nvPicPr>
        <p:blipFill>
          <a:blip r:embed="rId3">
            <a:extLst>
              <a:ext uri="{28A0092B-C50C-407E-A947-70E740481C1C}">
                <a14:useLocalDpi xmlns:a14="http://schemas.microsoft.com/office/drawing/2010/main" val="0"/>
              </a:ext>
            </a:extLst>
          </a:blip>
          <a:stretch>
            <a:fillRect/>
          </a:stretch>
        </p:blipFill>
        <p:spPr>
          <a:xfrm>
            <a:off x="6096000" y="131334"/>
            <a:ext cx="4290874" cy="3097530"/>
          </a:xfrm>
          <a:prstGeom prst="rect">
            <a:avLst/>
          </a:prstGeom>
        </p:spPr>
      </p:pic>
      <p:pic>
        <p:nvPicPr>
          <p:cNvPr id="6" name="Picture 5">
            <a:extLst>
              <a:ext uri="{FF2B5EF4-FFF2-40B4-BE49-F238E27FC236}">
                <a16:creationId xmlns:a16="http://schemas.microsoft.com/office/drawing/2014/main" id="{C53FA3F0-3130-4595-B26E-7672644C6C4A}"/>
              </a:ext>
            </a:extLst>
          </p:cNvPr>
          <p:cNvPicPr/>
          <p:nvPr/>
        </p:nvPicPr>
        <p:blipFill>
          <a:blip r:embed="rId4">
            <a:extLst>
              <a:ext uri="{28A0092B-C50C-407E-A947-70E740481C1C}">
                <a14:useLocalDpi xmlns:a14="http://schemas.microsoft.com/office/drawing/2010/main" val="0"/>
              </a:ext>
            </a:extLst>
          </a:blip>
          <a:stretch>
            <a:fillRect/>
          </a:stretch>
        </p:blipFill>
        <p:spPr>
          <a:xfrm>
            <a:off x="6095999" y="3322431"/>
            <a:ext cx="4290873" cy="3404235"/>
          </a:xfrm>
          <a:prstGeom prst="rect">
            <a:avLst/>
          </a:prstGeom>
        </p:spPr>
      </p:pic>
      <p:pic>
        <p:nvPicPr>
          <p:cNvPr id="7" name="Picture 6">
            <a:extLst>
              <a:ext uri="{FF2B5EF4-FFF2-40B4-BE49-F238E27FC236}">
                <a16:creationId xmlns:a16="http://schemas.microsoft.com/office/drawing/2014/main" id="{23760350-A9C5-4E3B-8BB5-958B23F42093}"/>
              </a:ext>
            </a:extLst>
          </p:cNvPr>
          <p:cNvPicPr/>
          <p:nvPr/>
        </p:nvPicPr>
        <p:blipFill>
          <a:blip r:embed="rId5">
            <a:extLst>
              <a:ext uri="{28A0092B-C50C-407E-A947-70E740481C1C}">
                <a14:useLocalDpi xmlns:a14="http://schemas.microsoft.com/office/drawing/2010/main" val="0"/>
              </a:ext>
            </a:extLst>
          </a:blip>
          <a:stretch>
            <a:fillRect/>
          </a:stretch>
        </p:blipFill>
        <p:spPr>
          <a:xfrm>
            <a:off x="464008" y="5294003"/>
            <a:ext cx="2682240" cy="647700"/>
          </a:xfrm>
          <a:prstGeom prst="rect">
            <a:avLst/>
          </a:prstGeom>
        </p:spPr>
      </p:pic>
    </p:spTree>
    <p:extLst>
      <p:ext uri="{BB962C8B-B14F-4D97-AF65-F5344CB8AC3E}">
        <p14:creationId xmlns:p14="http://schemas.microsoft.com/office/powerpoint/2010/main" val="3953124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6E2D-AA79-4D33-BBF8-9D8921C1FEB9}"/>
              </a:ext>
            </a:extLst>
          </p:cNvPr>
          <p:cNvSpPr>
            <a:spLocks noGrp="1"/>
          </p:cNvSpPr>
          <p:nvPr>
            <p:ph type="title"/>
          </p:nvPr>
        </p:nvSpPr>
        <p:spPr/>
        <p:txBody>
          <a:bodyPr/>
          <a:lstStyle/>
          <a:p>
            <a:pPr marL="285750" indent="-285750">
              <a:buFont typeface="Arial" panose="020B0604020202020204" pitchFamily="34" charset="0"/>
              <a:buChar char="•"/>
            </a:pPr>
            <a:r>
              <a:rPr lang="en-IN" sz="1800" dirty="0" err="1">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cs typeface="Helvetica" panose="020B0604020202020204" pitchFamily="34" charset="0"/>
              </a:rPr>
              <a:t>GarageYrBlt</a:t>
            </a:r>
            <a:br>
              <a:rPr lang="en-IN" sz="1800" dirty="0">
                <a:solidFill>
                  <a:srgbClr val="000000"/>
                </a:solidFill>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F325CD38-0EEF-45CF-955F-1C273DBC858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77541" y="951807"/>
            <a:ext cx="5138422" cy="4195762"/>
          </a:xfrm>
          <a:prstGeom prst="rect">
            <a:avLst/>
          </a:prstGeom>
        </p:spPr>
      </p:pic>
      <p:pic>
        <p:nvPicPr>
          <p:cNvPr id="5" name="Picture 4">
            <a:extLst>
              <a:ext uri="{FF2B5EF4-FFF2-40B4-BE49-F238E27FC236}">
                <a16:creationId xmlns:a16="http://schemas.microsoft.com/office/drawing/2014/main" id="{7A075CF5-CFB1-4946-AAE2-39AE22828932}"/>
              </a:ext>
            </a:extLst>
          </p:cNvPr>
          <p:cNvPicPr/>
          <p:nvPr/>
        </p:nvPicPr>
        <p:blipFill>
          <a:blip r:embed="rId3">
            <a:extLst>
              <a:ext uri="{28A0092B-C50C-407E-A947-70E740481C1C}">
                <a14:useLocalDpi xmlns:a14="http://schemas.microsoft.com/office/drawing/2010/main" val="0"/>
              </a:ext>
            </a:extLst>
          </a:blip>
          <a:stretch>
            <a:fillRect/>
          </a:stretch>
        </p:blipFill>
        <p:spPr>
          <a:xfrm>
            <a:off x="5828559" y="125557"/>
            <a:ext cx="4584947" cy="3017137"/>
          </a:xfrm>
          <a:prstGeom prst="rect">
            <a:avLst/>
          </a:prstGeom>
        </p:spPr>
      </p:pic>
      <p:pic>
        <p:nvPicPr>
          <p:cNvPr id="6" name="Picture 5">
            <a:extLst>
              <a:ext uri="{FF2B5EF4-FFF2-40B4-BE49-F238E27FC236}">
                <a16:creationId xmlns:a16="http://schemas.microsoft.com/office/drawing/2014/main" id="{84AB2A71-ED92-4DB2-9486-C41A91CADF14}"/>
              </a:ext>
            </a:extLst>
          </p:cNvPr>
          <p:cNvPicPr/>
          <p:nvPr/>
        </p:nvPicPr>
        <p:blipFill>
          <a:blip r:embed="rId4">
            <a:extLst>
              <a:ext uri="{28A0092B-C50C-407E-A947-70E740481C1C}">
                <a14:useLocalDpi xmlns:a14="http://schemas.microsoft.com/office/drawing/2010/main" val="0"/>
              </a:ext>
            </a:extLst>
          </a:blip>
          <a:stretch>
            <a:fillRect/>
          </a:stretch>
        </p:blipFill>
        <p:spPr>
          <a:xfrm>
            <a:off x="5828559" y="3277562"/>
            <a:ext cx="4860155" cy="3475446"/>
          </a:xfrm>
          <a:prstGeom prst="rect">
            <a:avLst/>
          </a:prstGeom>
        </p:spPr>
      </p:pic>
      <p:pic>
        <p:nvPicPr>
          <p:cNvPr id="7" name="Picture 6">
            <a:extLst>
              <a:ext uri="{FF2B5EF4-FFF2-40B4-BE49-F238E27FC236}">
                <a16:creationId xmlns:a16="http://schemas.microsoft.com/office/drawing/2014/main" id="{A6A0C2BD-5823-4ECB-977A-5839939352B5}"/>
              </a:ext>
            </a:extLst>
          </p:cNvPr>
          <p:cNvPicPr/>
          <p:nvPr/>
        </p:nvPicPr>
        <p:blipFill>
          <a:blip r:embed="rId5">
            <a:extLst>
              <a:ext uri="{28A0092B-C50C-407E-A947-70E740481C1C}">
                <a14:useLocalDpi xmlns:a14="http://schemas.microsoft.com/office/drawing/2010/main" val="0"/>
              </a:ext>
            </a:extLst>
          </a:blip>
          <a:stretch>
            <a:fillRect/>
          </a:stretch>
        </p:blipFill>
        <p:spPr>
          <a:xfrm>
            <a:off x="477541" y="5353288"/>
            <a:ext cx="4023360" cy="586740"/>
          </a:xfrm>
          <a:prstGeom prst="rect">
            <a:avLst/>
          </a:prstGeom>
        </p:spPr>
      </p:pic>
    </p:spTree>
    <p:extLst>
      <p:ext uri="{BB962C8B-B14F-4D97-AF65-F5344CB8AC3E}">
        <p14:creationId xmlns:p14="http://schemas.microsoft.com/office/powerpoint/2010/main" val="1277778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CE28-7D56-46FE-B518-4611D2B34F8B}"/>
              </a:ext>
            </a:extLst>
          </p:cNvPr>
          <p:cNvSpPr>
            <a:spLocks noGrp="1"/>
          </p:cNvSpPr>
          <p:nvPr>
            <p:ph type="title"/>
          </p:nvPr>
        </p:nvSpPr>
        <p:spPr/>
        <p:txBody>
          <a:bodyPr/>
          <a:lstStyle/>
          <a:p>
            <a:pPr marL="342900" lvl="0" indent="-342900">
              <a:lnSpc>
                <a:spcPct val="107000"/>
              </a:lnSpc>
              <a:spcAft>
                <a:spcPts val="800"/>
              </a:spcAft>
              <a:buFont typeface="Arial" panose="020B0604020202020204" pitchFamily="34" charset="0"/>
              <a:buChar char="•"/>
            </a:pPr>
            <a:r>
              <a:rPr lang="en-IN" sz="1800" b="1">
                <a:effectLst/>
                <a:latin typeface="Arial" panose="020B0604020202020204" pitchFamily="34" charset="0"/>
                <a:ea typeface="Times New Roman" panose="02020603050405020304" pitchFamily="18" charset="0"/>
                <a:cs typeface="Helvetica" panose="020B0604020202020204" pitchFamily="34" charset="0"/>
              </a:rPr>
              <a:t>GarageArea</a:t>
            </a:r>
            <a:endParaRPr lang="en-IN" sz="1800">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4" name="Content Placeholder 3">
            <a:extLst>
              <a:ext uri="{FF2B5EF4-FFF2-40B4-BE49-F238E27FC236}">
                <a16:creationId xmlns:a16="http://schemas.microsoft.com/office/drawing/2014/main" id="{C875AE9C-2478-4EC9-9119-043156BCC58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63539" y="1152983"/>
            <a:ext cx="4769533" cy="3977640"/>
          </a:xfrm>
          <a:prstGeom prst="rect">
            <a:avLst/>
          </a:prstGeom>
        </p:spPr>
      </p:pic>
      <p:sp>
        <p:nvSpPr>
          <p:cNvPr id="6" name="TextBox 5">
            <a:extLst>
              <a:ext uri="{FF2B5EF4-FFF2-40B4-BE49-F238E27FC236}">
                <a16:creationId xmlns:a16="http://schemas.microsoft.com/office/drawing/2014/main" id="{0426C0E6-A744-4A6C-B435-78BD237EB9F3}"/>
              </a:ext>
            </a:extLst>
          </p:cNvPr>
          <p:cNvSpPr txBox="1"/>
          <p:nvPr/>
        </p:nvSpPr>
        <p:spPr>
          <a:xfrm>
            <a:off x="5824269" y="488186"/>
            <a:ext cx="6094520" cy="37375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WoodDeckSF</a:t>
            </a:r>
            <a:endParaRPr lang="en-IN" sz="1600" dirty="0">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7" name="Picture 6">
            <a:extLst>
              <a:ext uri="{FF2B5EF4-FFF2-40B4-BE49-F238E27FC236}">
                <a16:creationId xmlns:a16="http://schemas.microsoft.com/office/drawing/2014/main" id="{9D068366-297B-4AB8-BEFB-F15C5FF87E1D}"/>
              </a:ext>
            </a:extLst>
          </p:cNvPr>
          <p:cNvPicPr/>
          <p:nvPr/>
        </p:nvPicPr>
        <p:blipFill>
          <a:blip r:embed="rId3">
            <a:extLst>
              <a:ext uri="{28A0092B-C50C-407E-A947-70E740481C1C}">
                <a14:useLocalDpi xmlns:a14="http://schemas.microsoft.com/office/drawing/2010/main" val="0"/>
              </a:ext>
            </a:extLst>
          </a:blip>
          <a:stretch>
            <a:fillRect/>
          </a:stretch>
        </p:blipFill>
        <p:spPr>
          <a:xfrm>
            <a:off x="5824269" y="1074474"/>
            <a:ext cx="5341620" cy="3977640"/>
          </a:xfrm>
          <a:prstGeom prst="rect">
            <a:avLst/>
          </a:prstGeom>
        </p:spPr>
      </p:pic>
    </p:spTree>
    <p:extLst>
      <p:ext uri="{BB962C8B-B14F-4D97-AF65-F5344CB8AC3E}">
        <p14:creationId xmlns:p14="http://schemas.microsoft.com/office/powerpoint/2010/main" val="302241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71AB33-91E9-4CB9-AC72-888C56AF16D2}"/>
              </a:ext>
            </a:extLst>
          </p:cNvPr>
          <p:cNvSpPr>
            <a:spLocks noGrp="1"/>
          </p:cNvSpPr>
          <p:nvPr>
            <p:ph idx="1"/>
          </p:nvPr>
        </p:nvSpPr>
        <p:spPr>
          <a:xfrm>
            <a:off x="5301952" y="551154"/>
            <a:ext cx="4992688" cy="3193785"/>
          </a:xfrm>
        </p:spPr>
        <p:txBody>
          <a:bodyPr>
            <a:normAutofit fontScale="77500" lnSpcReduction="20000"/>
          </a:bodyPr>
          <a:lstStyle/>
          <a:p>
            <a:pPr marL="457200" algn="just">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We can see null values in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LotFrontage</a:t>
            </a:r>
            <a:r>
              <a:rPr lang="en-IN" sz="1800" dirty="0">
                <a:effectLst/>
                <a:latin typeface="Arial" panose="020B0604020202020204" pitchFamily="34" charset="0"/>
                <a:ea typeface="Calibri" panose="020F0502020204030204" pitchFamily="34" charset="0"/>
                <a:cs typeface="Times New Roman" panose="02020603050405020304" pitchFamily="18" charset="0"/>
              </a:rPr>
              <a:t>, Alley,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MasVnrType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MasVnrArea</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BsmtQual</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BsmtCond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BsmtExposure</a:t>
            </a:r>
            <a:r>
              <a:rPr lang="en-IN" sz="1800" dirty="0">
                <a:effectLst/>
                <a:latin typeface="Arial" panose="020B0604020202020204" pitchFamily="34" charset="0"/>
                <a:ea typeface="Calibri" panose="020F0502020204030204" pitchFamily="34" charset="0"/>
                <a:cs typeface="Times New Roman" panose="02020603050405020304" pitchFamily="18" charset="0"/>
              </a:rPr>
              <a:t>, BsmtFinType1, BsmtFinType2,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FireplaceQu</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GarageType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GarageYrBlt</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GarageFinish</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GarageQual</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GarageCond</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PoolQC</a:t>
            </a:r>
            <a:r>
              <a:rPr lang="en-IN" sz="1800" dirty="0">
                <a:effectLst/>
                <a:latin typeface="Arial" panose="020B0604020202020204" pitchFamily="34" charset="0"/>
                <a:ea typeface="Calibri" panose="020F0502020204030204" pitchFamily="34" charset="0"/>
                <a:cs typeface="Times New Roman" panose="02020603050405020304" pitchFamily="18" charset="0"/>
              </a:rPr>
              <a:t>, Fence and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MiscFeature</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gn="just">
              <a:lnSpc>
                <a:spcPct val="107000"/>
              </a:lnSpc>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800" dirty="0">
                <a:effectLst/>
                <a:latin typeface="Arial" panose="020B0604020202020204" pitchFamily="34" charset="0"/>
                <a:ea typeface="Calibri" panose="020F0502020204030204" pitchFamily="34" charset="0"/>
                <a:cs typeface="Times New Roman" panose="02020603050405020304" pitchFamily="18" charset="0"/>
              </a:rPr>
              <a:t>Dropping columns which has too many null values i.e. Alley,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FireplaceQu</a:t>
            </a:r>
            <a:r>
              <a:rPr lang="en-IN" sz="1800" dirty="0">
                <a:effectLst/>
                <a:latin typeface="Arial" panose="020B0604020202020204" pitchFamily="34" charset="0"/>
                <a:ea typeface="Calibri" panose="020F0502020204030204" pitchFamily="34" charset="0"/>
                <a:cs typeface="Times New Roman" panose="02020603050405020304" pitchFamily="18" charset="0"/>
              </a:rPr>
              <a:t>,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PoolQC</a:t>
            </a:r>
            <a:r>
              <a:rPr lang="en-IN" sz="1800" dirty="0">
                <a:effectLst/>
                <a:latin typeface="Arial" panose="020B0604020202020204" pitchFamily="34" charset="0"/>
                <a:ea typeface="Calibri" panose="020F0502020204030204" pitchFamily="34" charset="0"/>
                <a:cs typeface="Times New Roman" panose="02020603050405020304" pitchFamily="18" charset="0"/>
              </a:rPr>
              <a:t>, Fence,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MiscFeature</a:t>
            </a:r>
            <a:r>
              <a:rPr lang="en-IN" sz="1800" dirty="0">
                <a:effectLst/>
                <a:latin typeface="Arial" panose="020B0604020202020204" pitchFamily="34" charset="0"/>
                <a:ea typeface="Calibri" panose="020F0502020204030204" pitchFamily="34" charset="0"/>
                <a:cs typeface="Times New Roman" panose="02020603050405020304" pitchFamily="18" charset="0"/>
              </a:rPr>
              <a:t>. Also we will be working on null values according to datatype of the particular column.</a:t>
            </a:r>
          </a:p>
          <a:p>
            <a:pPr marL="457200" algn="just">
              <a:lnSpc>
                <a:spcPct val="107000"/>
              </a:lnSpc>
            </a:pPr>
            <a:r>
              <a:rPr lang="en-IN" sz="1800" dirty="0">
                <a:effectLst/>
                <a:latin typeface="Arial" panose="020B0604020202020204" pitchFamily="34" charset="0"/>
                <a:ea typeface="Calibri" panose="020F0502020204030204" pitchFamily="34" charset="0"/>
                <a:cs typeface="Times New Roman" panose="02020603050405020304" pitchFamily="18" charset="0"/>
              </a:rPr>
              <a:t>Utilities variable has only one unique data in it hence we dropped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00F65EA-E774-40B3-952E-FBE9679F0545}"/>
              </a:ext>
            </a:extLst>
          </p:cNvPr>
          <p:cNvPicPr/>
          <p:nvPr/>
        </p:nvPicPr>
        <p:blipFill>
          <a:blip r:embed="rId2">
            <a:extLst>
              <a:ext uri="{28A0092B-C50C-407E-A947-70E740481C1C}">
                <a14:useLocalDpi xmlns:a14="http://schemas.microsoft.com/office/drawing/2010/main" val="0"/>
              </a:ext>
            </a:extLst>
          </a:blip>
          <a:stretch>
            <a:fillRect/>
          </a:stretch>
        </p:blipFill>
        <p:spPr>
          <a:xfrm>
            <a:off x="885808" y="457198"/>
            <a:ext cx="1644328" cy="5791200"/>
          </a:xfrm>
          <a:prstGeom prst="rect">
            <a:avLst/>
          </a:prstGeom>
        </p:spPr>
      </p:pic>
      <p:pic>
        <p:nvPicPr>
          <p:cNvPr id="5" name="Picture 4">
            <a:extLst>
              <a:ext uri="{FF2B5EF4-FFF2-40B4-BE49-F238E27FC236}">
                <a16:creationId xmlns:a16="http://schemas.microsoft.com/office/drawing/2014/main" id="{7880DA5C-3838-4896-8DE6-6547C75BD230}"/>
              </a:ext>
            </a:extLst>
          </p:cNvPr>
          <p:cNvPicPr/>
          <p:nvPr/>
        </p:nvPicPr>
        <p:blipFill>
          <a:blip r:embed="rId3">
            <a:extLst>
              <a:ext uri="{28A0092B-C50C-407E-A947-70E740481C1C}">
                <a14:useLocalDpi xmlns:a14="http://schemas.microsoft.com/office/drawing/2010/main" val="0"/>
              </a:ext>
            </a:extLst>
          </a:blip>
          <a:stretch>
            <a:fillRect/>
          </a:stretch>
        </p:blipFill>
        <p:spPr>
          <a:xfrm>
            <a:off x="2749378" y="457199"/>
            <a:ext cx="1644328" cy="5791200"/>
          </a:xfrm>
          <a:prstGeom prst="rect">
            <a:avLst/>
          </a:prstGeom>
        </p:spPr>
      </p:pic>
      <p:pic>
        <p:nvPicPr>
          <p:cNvPr id="6" name="Picture 5">
            <a:extLst>
              <a:ext uri="{FF2B5EF4-FFF2-40B4-BE49-F238E27FC236}">
                <a16:creationId xmlns:a16="http://schemas.microsoft.com/office/drawing/2014/main" id="{AF61AC6A-B2FE-4338-BF4B-2F429455CF4D}"/>
              </a:ext>
            </a:extLst>
          </p:cNvPr>
          <p:cNvPicPr/>
          <p:nvPr/>
        </p:nvPicPr>
        <p:blipFill>
          <a:blip r:embed="rId4">
            <a:extLst>
              <a:ext uri="{28A0092B-C50C-407E-A947-70E740481C1C}">
                <a14:useLocalDpi xmlns:a14="http://schemas.microsoft.com/office/drawing/2010/main" val="0"/>
              </a:ext>
            </a:extLst>
          </a:blip>
          <a:stretch>
            <a:fillRect/>
          </a:stretch>
        </p:blipFill>
        <p:spPr>
          <a:xfrm>
            <a:off x="5658642" y="4178422"/>
            <a:ext cx="4763135" cy="327660"/>
          </a:xfrm>
          <a:prstGeom prst="rect">
            <a:avLst/>
          </a:prstGeom>
        </p:spPr>
      </p:pic>
    </p:spTree>
    <p:extLst>
      <p:ext uri="{BB962C8B-B14F-4D97-AF65-F5344CB8AC3E}">
        <p14:creationId xmlns:p14="http://schemas.microsoft.com/office/powerpoint/2010/main" val="2385210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FE9D-3E4B-4592-8F1C-A3F7DCC57DCD}"/>
              </a:ext>
            </a:extLst>
          </p:cNvPr>
          <p:cNvSpPr>
            <a:spLocks noGrp="1"/>
          </p:cNvSpPr>
          <p:nvPr>
            <p:ph type="title"/>
          </p:nvPr>
        </p:nvSpPr>
        <p:spPr/>
        <p:txBody>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Remodelyrs</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A38A49BB-3ED3-4067-B3C6-9082377CB3B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01059" y="1026768"/>
            <a:ext cx="4950310" cy="4157791"/>
          </a:xfrm>
          <a:prstGeom prst="rect">
            <a:avLst/>
          </a:prstGeom>
        </p:spPr>
      </p:pic>
      <p:sp>
        <p:nvSpPr>
          <p:cNvPr id="6" name="TextBox 5">
            <a:extLst>
              <a:ext uri="{FF2B5EF4-FFF2-40B4-BE49-F238E27FC236}">
                <a16:creationId xmlns:a16="http://schemas.microsoft.com/office/drawing/2014/main" id="{1DCD1AD6-DAC3-4BB7-9E7E-3CA9AFCD5EED}"/>
              </a:ext>
            </a:extLst>
          </p:cNvPr>
          <p:cNvSpPr txBox="1"/>
          <p:nvPr/>
        </p:nvSpPr>
        <p:spPr>
          <a:xfrm>
            <a:off x="5451369" y="265839"/>
            <a:ext cx="6094520" cy="37375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PropertyAge</a:t>
            </a:r>
            <a:endParaRPr lang="en-IN" sz="1600" dirty="0">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7" name="Picture 6">
            <a:extLst>
              <a:ext uri="{FF2B5EF4-FFF2-40B4-BE49-F238E27FC236}">
                <a16:creationId xmlns:a16="http://schemas.microsoft.com/office/drawing/2014/main" id="{488CA7CE-2930-4990-BFF6-5BCB556EFD9B}"/>
              </a:ext>
            </a:extLst>
          </p:cNvPr>
          <p:cNvPicPr/>
          <p:nvPr/>
        </p:nvPicPr>
        <p:blipFill>
          <a:blip r:embed="rId3">
            <a:extLst>
              <a:ext uri="{28A0092B-C50C-407E-A947-70E740481C1C}">
                <a14:useLocalDpi xmlns:a14="http://schemas.microsoft.com/office/drawing/2010/main" val="0"/>
              </a:ext>
            </a:extLst>
          </a:blip>
          <a:stretch>
            <a:fillRect/>
          </a:stretch>
        </p:blipFill>
        <p:spPr>
          <a:xfrm>
            <a:off x="5596421" y="1020128"/>
            <a:ext cx="5562600" cy="4164431"/>
          </a:xfrm>
          <a:prstGeom prst="rect">
            <a:avLst/>
          </a:prstGeom>
        </p:spPr>
      </p:pic>
    </p:spTree>
    <p:extLst>
      <p:ext uri="{BB962C8B-B14F-4D97-AF65-F5344CB8AC3E}">
        <p14:creationId xmlns:p14="http://schemas.microsoft.com/office/powerpoint/2010/main" val="2855338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747E-A49D-4A83-B1FB-FC4C9F7321FD}"/>
              </a:ext>
            </a:extLst>
          </p:cNvPr>
          <p:cNvSpPr>
            <a:spLocks noGrp="1"/>
          </p:cNvSpPr>
          <p:nvPr>
            <p:ph type="title"/>
          </p:nvPr>
        </p:nvSpPr>
        <p:spPr/>
        <p:txBody>
          <a:bodyPr/>
          <a:lstStyle/>
          <a:p>
            <a:pPr marL="285750" indent="-285750">
              <a:buFont typeface="Arial" panose="020B0604020202020204" pitchFamily="34" charset="0"/>
              <a:buChar char="•"/>
            </a:pPr>
            <a:r>
              <a:rPr lang="en-IN" sz="1800" b="1" dirty="0" err="1">
                <a:effectLst/>
                <a:latin typeface="Arial" panose="020B0604020202020204" pitchFamily="34" charset="0"/>
                <a:ea typeface="Times New Roman" panose="02020603050405020304" pitchFamily="18" charset="0"/>
                <a:cs typeface="Helvetica" panose="020B0604020202020204" pitchFamily="34" charset="0"/>
              </a:rPr>
              <a:t>PPorch</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5" name="Content Placeholder 4">
            <a:extLst>
              <a:ext uri="{FF2B5EF4-FFF2-40B4-BE49-F238E27FC236}">
                <a16:creationId xmlns:a16="http://schemas.microsoft.com/office/drawing/2014/main" id="{26897E2A-A1A3-4351-B0F4-F2603E25941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07274" y="3581357"/>
            <a:ext cx="5944115" cy="990686"/>
          </a:xfrm>
          <a:prstGeom prst="rect">
            <a:avLst/>
          </a:prstGeom>
        </p:spPr>
      </p:pic>
      <p:pic>
        <p:nvPicPr>
          <p:cNvPr id="4" name="Picture 3">
            <a:extLst>
              <a:ext uri="{FF2B5EF4-FFF2-40B4-BE49-F238E27FC236}">
                <a16:creationId xmlns:a16="http://schemas.microsoft.com/office/drawing/2014/main" id="{963468E0-4B26-475B-AF9F-A32C0E00FBEA}"/>
              </a:ext>
            </a:extLst>
          </p:cNvPr>
          <p:cNvPicPr/>
          <p:nvPr/>
        </p:nvPicPr>
        <p:blipFill>
          <a:blip r:embed="rId3">
            <a:extLst>
              <a:ext uri="{28A0092B-C50C-407E-A947-70E740481C1C}">
                <a14:useLocalDpi xmlns:a14="http://schemas.microsoft.com/office/drawing/2010/main" val="0"/>
              </a:ext>
            </a:extLst>
          </a:blip>
          <a:stretch>
            <a:fillRect/>
          </a:stretch>
        </p:blipFill>
        <p:spPr>
          <a:xfrm>
            <a:off x="646110" y="903895"/>
            <a:ext cx="5449889" cy="3650350"/>
          </a:xfrm>
          <a:prstGeom prst="rect">
            <a:avLst/>
          </a:prstGeom>
        </p:spPr>
      </p:pic>
    </p:spTree>
    <p:extLst>
      <p:ext uri="{BB962C8B-B14F-4D97-AF65-F5344CB8AC3E}">
        <p14:creationId xmlns:p14="http://schemas.microsoft.com/office/powerpoint/2010/main" val="24740125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C862F4-96FB-4C0D-8B82-B410E23C3340}"/>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Skewness and outliers removal:</a:t>
            </a:r>
            <a:br>
              <a:rPr lang="en-IN" sz="1800" b="1">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endParaRPr lang="en-IN" b="1" dirty="0">
              <a:ln w="0"/>
              <a:solidFill>
                <a:schemeClr val="tx1"/>
              </a:solidFill>
              <a:effectLst>
                <a:outerShdw blurRad="38100" dist="19050" dir="2700000" algn="tl" rotWithShape="0">
                  <a:schemeClr val="dk1">
                    <a:alpha val="40000"/>
                  </a:schemeClr>
                </a:outerShdw>
              </a:effectLst>
            </a:endParaRPr>
          </a:p>
        </p:txBody>
      </p:sp>
      <p:sp>
        <p:nvSpPr>
          <p:cNvPr id="5" name="Content Placeholder 2">
            <a:extLst>
              <a:ext uri="{FF2B5EF4-FFF2-40B4-BE49-F238E27FC236}">
                <a16:creationId xmlns:a16="http://schemas.microsoft.com/office/drawing/2014/main" id="{553881B4-D573-4046-8B99-9762D45BCDE6}"/>
              </a:ext>
            </a:extLst>
          </p:cNvPr>
          <p:cNvSpPr txBox="1">
            <a:spLocks/>
          </p:cNvSpPr>
          <p:nvPr/>
        </p:nvSpPr>
        <p:spPr>
          <a:xfrm>
            <a:off x="1165457" y="1040864"/>
            <a:ext cx="4107880" cy="47721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IN" sz="1800">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We have already delt with outliers.</a:t>
            </a:r>
            <a:endParaRPr lang="en-IN" sz="180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CD67C5B5-3BA8-49C9-B6E4-492221C79066}"/>
              </a:ext>
            </a:extLst>
          </p:cNvPr>
          <p:cNvPicPr/>
          <p:nvPr/>
        </p:nvPicPr>
        <p:blipFill>
          <a:blip r:embed="rId2">
            <a:extLst>
              <a:ext uri="{28A0092B-C50C-407E-A947-70E740481C1C}">
                <a14:useLocalDpi xmlns:a14="http://schemas.microsoft.com/office/drawing/2010/main" val="0"/>
              </a:ext>
            </a:extLst>
          </a:blip>
          <a:stretch>
            <a:fillRect/>
          </a:stretch>
        </p:blipFill>
        <p:spPr>
          <a:xfrm>
            <a:off x="477435" y="1518082"/>
            <a:ext cx="2878324" cy="5033682"/>
          </a:xfrm>
          <a:prstGeom prst="rect">
            <a:avLst/>
          </a:prstGeom>
        </p:spPr>
      </p:pic>
      <p:pic>
        <p:nvPicPr>
          <p:cNvPr id="7" name="Picture 6">
            <a:extLst>
              <a:ext uri="{FF2B5EF4-FFF2-40B4-BE49-F238E27FC236}">
                <a16:creationId xmlns:a16="http://schemas.microsoft.com/office/drawing/2014/main" id="{D6A56336-A610-4742-B844-A594EC6A1A4E}"/>
              </a:ext>
            </a:extLst>
          </p:cNvPr>
          <p:cNvPicPr/>
          <p:nvPr/>
        </p:nvPicPr>
        <p:blipFill>
          <a:blip r:embed="rId3">
            <a:extLst>
              <a:ext uri="{28A0092B-C50C-407E-A947-70E740481C1C}">
                <a14:useLocalDpi xmlns:a14="http://schemas.microsoft.com/office/drawing/2010/main" val="0"/>
              </a:ext>
            </a:extLst>
          </a:blip>
          <a:stretch>
            <a:fillRect/>
          </a:stretch>
        </p:blipFill>
        <p:spPr>
          <a:xfrm>
            <a:off x="3454597" y="5817136"/>
            <a:ext cx="1818740" cy="734628"/>
          </a:xfrm>
          <a:prstGeom prst="rect">
            <a:avLst/>
          </a:prstGeom>
        </p:spPr>
      </p:pic>
      <p:pic>
        <p:nvPicPr>
          <p:cNvPr id="8" name="Picture 7">
            <a:extLst>
              <a:ext uri="{FF2B5EF4-FFF2-40B4-BE49-F238E27FC236}">
                <a16:creationId xmlns:a16="http://schemas.microsoft.com/office/drawing/2014/main" id="{7F21056D-BDDE-4F05-A3EC-99AEE9FBE7D7}"/>
              </a:ext>
            </a:extLst>
          </p:cNvPr>
          <p:cNvPicPr/>
          <p:nvPr/>
        </p:nvPicPr>
        <p:blipFill>
          <a:blip r:embed="rId4">
            <a:extLst>
              <a:ext uri="{28A0092B-C50C-407E-A947-70E740481C1C}">
                <a14:useLocalDpi xmlns:a14="http://schemas.microsoft.com/office/drawing/2010/main" val="0"/>
              </a:ext>
            </a:extLst>
          </a:blip>
          <a:stretch>
            <a:fillRect/>
          </a:stretch>
        </p:blipFill>
        <p:spPr>
          <a:xfrm>
            <a:off x="4100188" y="1518082"/>
            <a:ext cx="5425551" cy="2923896"/>
          </a:xfrm>
          <a:prstGeom prst="rect">
            <a:avLst/>
          </a:prstGeom>
        </p:spPr>
      </p:pic>
    </p:spTree>
    <p:extLst>
      <p:ext uri="{BB962C8B-B14F-4D97-AF65-F5344CB8AC3E}">
        <p14:creationId xmlns:p14="http://schemas.microsoft.com/office/powerpoint/2010/main" val="3804388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FDB8-0DC8-4E42-8725-3CAF8BD8ABC5}"/>
              </a:ext>
            </a:extLst>
          </p:cNvPr>
          <p:cNvSpPr>
            <a:spLocks noGrp="1"/>
          </p:cNvSpPr>
          <p:nvPr>
            <p:ph type="title"/>
          </p:nvPr>
        </p:nvSpPr>
        <p:spPr/>
        <p:txBody>
          <a:bodyPr>
            <a:normAutofit fontScale="90000"/>
          </a:bodyPr>
          <a:lstStyle/>
          <a:p>
            <a:pPr>
              <a:spcBef>
                <a:spcPts val="645"/>
              </a:spcBef>
            </a:pPr>
            <a:r>
              <a:rPr lang="en-IN" sz="24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Lets perform standardization:</a:t>
            </a:r>
            <a:br>
              <a:rPr lang="en-I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r>
              <a:rPr lang="en-IN" sz="24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 </a:t>
            </a:r>
            <a:br>
              <a:rPr lang="en-I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endParaRPr lang="en-IN" sz="4800" b="1" dirty="0">
              <a:ln w="0"/>
              <a:solidFill>
                <a:schemeClr val="tx1"/>
              </a:solidFill>
              <a:effectLst>
                <a:outerShdw blurRad="38100" dist="19050" dir="2700000" algn="tl" rotWithShape="0">
                  <a:schemeClr val="dk1">
                    <a:alpha val="40000"/>
                  </a:schemeClr>
                </a:outerShdw>
              </a:effectLst>
            </a:endParaRPr>
          </a:p>
        </p:txBody>
      </p:sp>
      <p:pic>
        <p:nvPicPr>
          <p:cNvPr id="4" name="Content Placeholder 3">
            <a:extLst>
              <a:ext uri="{FF2B5EF4-FFF2-40B4-BE49-F238E27FC236}">
                <a16:creationId xmlns:a16="http://schemas.microsoft.com/office/drawing/2014/main" id="{5BB00112-EE00-48AA-BCC8-147527CF374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79212" y="1152982"/>
            <a:ext cx="4325447" cy="2276017"/>
          </a:xfrm>
          <a:prstGeom prst="rect">
            <a:avLst/>
          </a:prstGeom>
        </p:spPr>
      </p:pic>
    </p:spTree>
    <p:extLst>
      <p:ext uri="{BB962C8B-B14F-4D97-AF65-F5344CB8AC3E}">
        <p14:creationId xmlns:p14="http://schemas.microsoft.com/office/powerpoint/2010/main" val="22308874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7249-68CD-4566-B8C2-2D6CA159C239}"/>
              </a:ext>
            </a:extLst>
          </p:cNvPr>
          <p:cNvSpPr>
            <a:spLocks noGrp="1"/>
          </p:cNvSpPr>
          <p:nvPr>
            <p:ph type="title"/>
          </p:nvPr>
        </p:nvSpPr>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Model/s Development and Evaluation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93F39F21-A308-496A-93A5-B54680FFE18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7351" y="1387970"/>
            <a:ext cx="4971171" cy="1967789"/>
          </a:xfrm>
          <a:prstGeom prst="rect">
            <a:avLst/>
          </a:prstGeom>
        </p:spPr>
      </p:pic>
      <p:sp>
        <p:nvSpPr>
          <p:cNvPr id="5" name="TextBox 4">
            <a:extLst>
              <a:ext uri="{FF2B5EF4-FFF2-40B4-BE49-F238E27FC236}">
                <a16:creationId xmlns:a16="http://schemas.microsoft.com/office/drawing/2014/main" id="{6CEBE4BD-9381-42F1-B365-346BE04EB120}"/>
              </a:ext>
            </a:extLst>
          </p:cNvPr>
          <p:cNvSpPr txBox="1"/>
          <p:nvPr/>
        </p:nvSpPr>
        <p:spPr>
          <a:xfrm>
            <a:off x="996518" y="779226"/>
            <a:ext cx="6094520" cy="373757"/>
          </a:xfrm>
          <a:prstGeom prst="rect">
            <a:avLst/>
          </a:prstGeom>
          <a:noFill/>
        </p:spPr>
        <p:txBody>
          <a:bodyPr wrap="square">
            <a:spAutoFit/>
          </a:bodyPr>
          <a:lstStyle/>
          <a:p>
            <a:pPr marL="457200" algn="just">
              <a:lnSpc>
                <a:spcPct val="107000"/>
              </a:lnSpc>
              <a:spcAft>
                <a:spcPts val="80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Finding best random state: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616D9CE-355A-4520-B2FC-5ED923B57111}"/>
              </a:ext>
            </a:extLst>
          </p:cNvPr>
          <p:cNvPicPr/>
          <p:nvPr/>
        </p:nvPicPr>
        <p:blipFill>
          <a:blip r:embed="rId3">
            <a:extLst>
              <a:ext uri="{28A0092B-C50C-407E-A947-70E740481C1C}">
                <a14:useLocalDpi xmlns:a14="http://schemas.microsoft.com/office/drawing/2010/main" val="0"/>
              </a:ext>
            </a:extLst>
          </a:blip>
          <a:stretch>
            <a:fillRect/>
          </a:stretch>
        </p:blipFill>
        <p:spPr>
          <a:xfrm>
            <a:off x="5535709" y="167121"/>
            <a:ext cx="6452585" cy="5701019"/>
          </a:xfrm>
          <a:prstGeom prst="rect">
            <a:avLst/>
          </a:prstGeom>
        </p:spPr>
      </p:pic>
      <p:sp>
        <p:nvSpPr>
          <p:cNvPr id="9" name="TextBox 8">
            <a:extLst>
              <a:ext uri="{FF2B5EF4-FFF2-40B4-BE49-F238E27FC236}">
                <a16:creationId xmlns:a16="http://schemas.microsoft.com/office/drawing/2014/main" id="{DCF4F837-D21D-4B59-87B7-B1FE5AE968B5}"/>
              </a:ext>
            </a:extLst>
          </p:cNvPr>
          <p:cNvSpPr txBox="1"/>
          <p:nvPr/>
        </p:nvSpPr>
        <p:spPr>
          <a:xfrm>
            <a:off x="646111" y="3502242"/>
            <a:ext cx="6094520" cy="369332"/>
          </a:xfrm>
          <a:prstGeom prst="rect">
            <a:avLst/>
          </a:prstGeom>
          <a:noFill/>
        </p:spPr>
        <p:txBody>
          <a:bodyPr wrap="square">
            <a:spAutoFit/>
          </a:bodyPr>
          <a:lstStyle/>
          <a:p>
            <a:pPr>
              <a:spcBef>
                <a:spcPts val="645"/>
              </a:spcBef>
            </a:pPr>
            <a:r>
              <a:rPr lang="en-IN" sz="1800" dirty="0">
                <a:ln w="0"/>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Cross Validation of model:</a:t>
            </a:r>
            <a:endParaRPr lang="en-IN" sz="3600" dirty="0">
              <a:ln w="0"/>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BF84BF51-59FF-4D39-A0B6-533156710988}"/>
              </a:ext>
            </a:extLst>
          </p:cNvPr>
          <p:cNvPicPr/>
          <p:nvPr/>
        </p:nvPicPr>
        <p:blipFill>
          <a:blip r:embed="rId4">
            <a:extLst>
              <a:ext uri="{28A0092B-C50C-407E-A947-70E740481C1C}">
                <a14:useLocalDpi xmlns:a14="http://schemas.microsoft.com/office/drawing/2010/main" val="0"/>
              </a:ext>
            </a:extLst>
          </a:blip>
          <a:stretch>
            <a:fillRect/>
          </a:stretch>
        </p:blipFill>
        <p:spPr>
          <a:xfrm>
            <a:off x="219320" y="3784657"/>
            <a:ext cx="5202795" cy="2102710"/>
          </a:xfrm>
          <a:prstGeom prst="rect">
            <a:avLst/>
          </a:prstGeom>
        </p:spPr>
      </p:pic>
      <p:sp>
        <p:nvSpPr>
          <p:cNvPr id="12" name="TextBox 11">
            <a:extLst>
              <a:ext uri="{FF2B5EF4-FFF2-40B4-BE49-F238E27FC236}">
                <a16:creationId xmlns:a16="http://schemas.microsoft.com/office/drawing/2014/main" id="{F62EE472-E69B-477E-B912-5FC5F280E224}"/>
              </a:ext>
            </a:extLst>
          </p:cNvPr>
          <p:cNvSpPr txBox="1"/>
          <p:nvPr/>
        </p:nvSpPr>
        <p:spPr>
          <a:xfrm>
            <a:off x="420428" y="5972630"/>
            <a:ext cx="9478173" cy="923330"/>
          </a:xfrm>
          <a:prstGeom prst="rect">
            <a:avLst/>
          </a:prstGeom>
          <a:noFill/>
        </p:spPr>
        <p:txBody>
          <a:bodyPr wrap="square">
            <a:spAutoFit/>
          </a:bodyPr>
          <a:lstStyle/>
          <a:p>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With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AdaBoostRegressor</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 model there is very less difference in accuracy and cross validation score, Hence the best model is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AdaBoostRegressor</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rPr>
              <a:t> as per cross validation. Let's perform some hyper parameter tunning on models</a:t>
            </a:r>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51554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2DE-B5E5-4FAF-A211-5B325BFCA29D}"/>
              </a:ext>
            </a:extLst>
          </p:cNvPr>
          <p:cNvSpPr>
            <a:spLocks noGrp="1"/>
          </p:cNvSpPr>
          <p:nvPr>
            <p:ph type="title"/>
          </p:nvPr>
        </p:nvSpPr>
        <p:spPr/>
        <p:txBody>
          <a:bodyPr/>
          <a:lstStyle/>
          <a:p>
            <a:r>
              <a:rPr lang="en-IN" sz="2400" b="1"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Hyper parameter tunning:</a:t>
            </a:r>
            <a:br>
              <a:rPr lang="en-IN" sz="24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br>
            <a:endParaRPr lang="en-IN" sz="2400" b="1" dirty="0">
              <a:ln w="0"/>
              <a:solidFill>
                <a:schemeClr val="tx1"/>
              </a:solidFill>
              <a:effectLst>
                <a:outerShdw blurRad="38100" dist="19050" dir="2700000" algn="tl" rotWithShape="0">
                  <a:schemeClr val="dk1">
                    <a:alpha val="40000"/>
                  </a:schemeClr>
                </a:outerShdw>
              </a:effectLst>
            </a:endParaRPr>
          </a:p>
        </p:txBody>
      </p:sp>
      <p:pic>
        <p:nvPicPr>
          <p:cNvPr id="7" name="Content Placeholder 6">
            <a:extLst>
              <a:ext uri="{FF2B5EF4-FFF2-40B4-BE49-F238E27FC236}">
                <a16:creationId xmlns:a16="http://schemas.microsoft.com/office/drawing/2014/main" id="{8CD9F74C-82E6-4619-83FA-0FA8EE67D1D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27843" y="2325942"/>
            <a:ext cx="4978153" cy="3658382"/>
          </a:xfrm>
          <a:prstGeom prst="rect">
            <a:avLst/>
          </a:prstGeom>
        </p:spPr>
      </p:pic>
      <p:pic>
        <p:nvPicPr>
          <p:cNvPr id="4" name="Picture 3">
            <a:extLst>
              <a:ext uri="{FF2B5EF4-FFF2-40B4-BE49-F238E27FC236}">
                <a16:creationId xmlns:a16="http://schemas.microsoft.com/office/drawing/2014/main" id="{7AD1ED81-1131-447B-A93C-C3CF75C90208}"/>
              </a:ext>
            </a:extLst>
          </p:cNvPr>
          <p:cNvPicPr/>
          <p:nvPr/>
        </p:nvPicPr>
        <p:blipFill>
          <a:blip r:embed="rId3">
            <a:extLst>
              <a:ext uri="{28A0092B-C50C-407E-A947-70E740481C1C}">
                <a14:useLocalDpi xmlns:a14="http://schemas.microsoft.com/office/drawing/2010/main" val="0"/>
              </a:ext>
            </a:extLst>
          </a:blip>
          <a:stretch>
            <a:fillRect/>
          </a:stretch>
        </p:blipFill>
        <p:spPr>
          <a:xfrm>
            <a:off x="646110" y="1152983"/>
            <a:ext cx="3801603" cy="427242"/>
          </a:xfrm>
          <a:prstGeom prst="rect">
            <a:avLst/>
          </a:prstGeom>
        </p:spPr>
      </p:pic>
      <p:sp>
        <p:nvSpPr>
          <p:cNvPr id="6" name="TextBox 5">
            <a:extLst>
              <a:ext uri="{FF2B5EF4-FFF2-40B4-BE49-F238E27FC236}">
                <a16:creationId xmlns:a16="http://schemas.microsoft.com/office/drawing/2014/main" id="{F7056ED2-CECE-465B-B5B8-D3965E4D7B36}"/>
              </a:ext>
            </a:extLst>
          </p:cNvPr>
          <p:cNvSpPr txBox="1"/>
          <p:nvPr/>
        </p:nvSpPr>
        <p:spPr>
          <a:xfrm>
            <a:off x="712433" y="1766205"/>
            <a:ext cx="6094520" cy="373757"/>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en-IN" sz="1800" dirty="0" err="1">
                <a:effectLst/>
                <a:latin typeface="Arial" panose="020B0604020202020204" pitchFamily="34" charset="0"/>
                <a:ea typeface="Times New Roman" panose="02020603050405020304" pitchFamily="18" charset="0"/>
                <a:cs typeface="Helvetica" panose="020B0604020202020204" pitchFamily="34" charset="0"/>
              </a:rPr>
              <a:t>LinearRegression</a:t>
            </a:r>
            <a:endParaRPr lang="en-IN" sz="1600" dirty="0">
              <a:effectLst/>
              <a:latin typeface="Calibri" panose="020F0502020204030204" pitchFamily="34" charset="0"/>
              <a:ea typeface="Times New Roman" panose="02020603050405020304" pitchFamily="18" charset="0"/>
              <a:cs typeface="Helvetica" panose="020B0604020202020204" pitchFamily="34" charset="0"/>
            </a:endParaRPr>
          </a:p>
        </p:txBody>
      </p:sp>
      <p:pic>
        <p:nvPicPr>
          <p:cNvPr id="8" name="Picture 7">
            <a:extLst>
              <a:ext uri="{FF2B5EF4-FFF2-40B4-BE49-F238E27FC236}">
                <a16:creationId xmlns:a16="http://schemas.microsoft.com/office/drawing/2014/main" id="{27ADD875-1401-4B49-A588-CCC5A2BBC45F}"/>
              </a:ext>
            </a:extLst>
          </p:cNvPr>
          <p:cNvPicPr/>
          <p:nvPr/>
        </p:nvPicPr>
        <p:blipFill>
          <a:blip r:embed="rId4">
            <a:extLst>
              <a:ext uri="{28A0092B-C50C-407E-A947-70E740481C1C}">
                <a14:useLocalDpi xmlns:a14="http://schemas.microsoft.com/office/drawing/2010/main" val="0"/>
              </a:ext>
            </a:extLst>
          </a:blip>
          <a:stretch>
            <a:fillRect/>
          </a:stretch>
        </p:blipFill>
        <p:spPr>
          <a:xfrm>
            <a:off x="6484530" y="1366604"/>
            <a:ext cx="5295265" cy="4617720"/>
          </a:xfrm>
          <a:prstGeom prst="rect">
            <a:avLst/>
          </a:prstGeom>
        </p:spPr>
      </p:pic>
      <p:pic>
        <p:nvPicPr>
          <p:cNvPr id="9" name="Picture 8">
            <a:extLst>
              <a:ext uri="{FF2B5EF4-FFF2-40B4-BE49-F238E27FC236}">
                <a16:creationId xmlns:a16="http://schemas.microsoft.com/office/drawing/2014/main" id="{107C1361-6BEA-4810-A869-C8B7C13C846E}"/>
              </a:ext>
            </a:extLst>
          </p:cNvPr>
          <p:cNvPicPr/>
          <p:nvPr/>
        </p:nvPicPr>
        <p:blipFill>
          <a:blip r:embed="rId5">
            <a:extLst>
              <a:ext uri="{28A0092B-C50C-407E-A947-70E740481C1C}">
                <a14:useLocalDpi xmlns:a14="http://schemas.microsoft.com/office/drawing/2010/main" val="0"/>
              </a:ext>
            </a:extLst>
          </a:blip>
          <a:stretch>
            <a:fillRect/>
          </a:stretch>
        </p:blipFill>
        <p:spPr>
          <a:xfrm>
            <a:off x="4802560" y="6197047"/>
            <a:ext cx="2761214" cy="373756"/>
          </a:xfrm>
          <a:prstGeom prst="rect">
            <a:avLst/>
          </a:prstGeom>
        </p:spPr>
      </p:pic>
    </p:spTree>
    <p:extLst>
      <p:ext uri="{BB962C8B-B14F-4D97-AF65-F5344CB8AC3E}">
        <p14:creationId xmlns:p14="http://schemas.microsoft.com/office/powerpoint/2010/main" val="25445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EACF79E-B5D2-4D88-B4F8-C00C758DAF88}"/>
              </a:ext>
            </a:extLst>
          </p:cNvPr>
          <p:cNvSpPr>
            <a:spLocks noGrp="1"/>
          </p:cNvSpPr>
          <p:nvPr>
            <p:ph type="title"/>
          </p:nvPr>
        </p:nvSpPr>
        <p:spPr/>
        <p:txBody>
          <a:bodyPr/>
          <a:lstStyle/>
          <a:p>
            <a:pPr marL="285750" indent="-285750">
              <a:buFont typeface="Arial" panose="020B0604020202020204" pitchFamily="34" charset="0"/>
              <a:buChar char="•"/>
            </a:pPr>
            <a:r>
              <a:rPr lang="en-IN" sz="1800" dirty="0" err="1">
                <a:effectLst/>
                <a:latin typeface="Arial" panose="020B0604020202020204" pitchFamily="34" charset="0"/>
                <a:ea typeface="Times New Roman" panose="02020603050405020304" pitchFamily="18" charset="0"/>
                <a:cs typeface="Helvetica" panose="020B0604020202020204" pitchFamily="34" charset="0"/>
              </a:rPr>
              <a:t>AdaBoostRegressor</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11" name="Content Placeholder 10">
            <a:extLst>
              <a:ext uri="{FF2B5EF4-FFF2-40B4-BE49-F238E27FC236}">
                <a16:creationId xmlns:a16="http://schemas.microsoft.com/office/drawing/2014/main" id="{C01E92B0-BE06-4AA9-A654-C823F351D6A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5270" y="889663"/>
            <a:ext cx="3125588" cy="4195762"/>
          </a:xfrm>
          <a:prstGeom prst="rect">
            <a:avLst/>
          </a:prstGeom>
        </p:spPr>
      </p:pic>
      <p:pic>
        <p:nvPicPr>
          <p:cNvPr id="12" name="Picture 11">
            <a:extLst>
              <a:ext uri="{FF2B5EF4-FFF2-40B4-BE49-F238E27FC236}">
                <a16:creationId xmlns:a16="http://schemas.microsoft.com/office/drawing/2014/main" id="{4E5DE3DA-E31E-468F-9D2B-1A94DB7BC76D}"/>
              </a:ext>
            </a:extLst>
          </p:cNvPr>
          <p:cNvPicPr/>
          <p:nvPr/>
        </p:nvPicPr>
        <p:blipFill>
          <a:blip r:embed="rId3">
            <a:extLst>
              <a:ext uri="{28A0092B-C50C-407E-A947-70E740481C1C}">
                <a14:useLocalDpi xmlns:a14="http://schemas.microsoft.com/office/drawing/2010/main" val="0"/>
              </a:ext>
            </a:extLst>
          </a:blip>
          <a:stretch>
            <a:fillRect/>
          </a:stretch>
        </p:blipFill>
        <p:spPr>
          <a:xfrm>
            <a:off x="576198" y="5576943"/>
            <a:ext cx="2994660" cy="331470"/>
          </a:xfrm>
          <a:prstGeom prst="rect">
            <a:avLst/>
          </a:prstGeom>
        </p:spPr>
      </p:pic>
      <p:sp>
        <p:nvSpPr>
          <p:cNvPr id="14" name="TextBox 13">
            <a:extLst>
              <a:ext uri="{FF2B5EF4-FFF2-40B4-BE49-F238E27FC236}">
                <a16:creationId xmlns:a16="http://schemas.microsoft.com/office/drawing/2014/main" id="{FBC66AAC-6E03-4CD5-ADCA-3F7F3D7CF361}"/>
              </a:ext>
            </a:extLst>
          </p:cNvPr>
          <p:cNvSpPr txBox="1"/>
          <p:nvPr/>
        </p:nvSpPr>
        <p:spPr>
          <a:xfrm>
            <a:off x="4449932" y="505916"/>
            <a:ext cx="6094520" cy="369332"/>
          </a:xfrm>
          <a:prstGeom prst="rect">
            <a:avLst/>
          </a:prstGeom>
          <a:noFill/>
        </p:spPr>
        <p:txBody>
          <a:bodyPr wrap="square">
            <a:spAutoFit/>
          </a:bodyPr>
          <a:lstStyle/>
          <a:p>
            <a:r>
              <a:rPr lang="en-IN" sz="1800" dirty="0" err="1">
                <a:effectLst/>
                <a:latin typeface="Arial" panose="020B0604020202020204" pitchFamily="34" charset="0"/>
                <a:ea typeface="Calibri" panose="020F0502020204030204" pitchFamily="34" charset="0"/>
              </a:rPr>
              <a:t>ElasticNet</a:t>
            </a:r>
            <a:endParaRPr lang="en-IN" dirty="0"/>
          </a:p>
        </p:txBody>
      </p:sp>
      <p:pic>
        <p:nvPicPr>
          <p:cNvPr id="15" name="Picture 14">
            <a:extLst>
              <a:ext uri="{FF2B5EF4-FFF2-40B4-BE49-F238E27FC236}">
                <a16:creationId xmlns:a16="http://schemas.microsoft.com/office/drawing/2014/main" id="{C3FF0E19-9CA8-417A-9F83-E6800B2A56E4}"/>
              </a:ext>
            </a:extLst>
          </p:cNvPr>
          <p:cNvPicPr/>
          <p:nvPr/>
        </p:nvPicPr>
        <p:blipFill>
          <a:blip r:embed="rId4">
            <a:extLst>
              <a:ext uri="{28A0092B-C50C-407E-A947-70E740481C1C}">
                <a14:useLocalDpi xmlns:a14="http://schemas.microsoft.com/office/drawing/2010/main" val="0"/>
              </a:ext>
            </a:extLst>
          </a:blip>
          <a:stretch>
            <a:fillRect/>
          </a:stretch>
        </p:blipFill>
        <p:spPr>
          <a:xfrm>
            <a:off x="4041559" y="889663"/>
            <a:ext cx="5897880" cy="2987040"/>
          </a:xfrm>
          <a:prstGeom prst="rect">
            <a:avLst/>
          </a:prstGeom>
        </p:spPr>
      </p:pic>
      <p:pic>
        <p:nvPicPr>
          <p:cNvPr id="16" name="Picture 15">
            <a:extLst>
              <a:ext uri="{FF2B5EF4-FFF2-40B4-BE49-F238E27FC236}">
                <a16:creationId xmlns:a16="http://schemas.microsoft.com/office/drawing/2014/main" id="{2EE60400-BE8A-4F91-A1D2-286A6C4E5BC1}"/>
              </a:ext>
            </a:extLst>
          </p:cNvPr>
          <p:cNvPicPr/>
          <p:nvPr/>
        </p:nvPicPr>
        <p:blipFill rotWithShape="1">
          <a:blip r:embed="rId5">
            <a:extLst>
              <a:ext uri="{28A0092B-C50C-407E-A947-70E740481C1C}">
                <a14:useLocalDpi xmlns:a14="http://schemas.microsoft.com/office/drawing/2010/main" val="0"/>
              </a:ext>
            </a:extLst>
          </a:blip>
          <a:srcRect b="36850"/>
          <a:stretch/>
        </p:blipFill>
        <p:spPr>
          <a:xfrm>
            <a:off x="4041559" y="3894587"/>
            <a:ext cx="5897880" cy="2697003"/>
          </a:xfrm>
          <a:prstGeom prst="rect">
            <a:avLst/>
          </a:prstGeom>
        </p:spPr>
      </p:pic>
      <p:pic>
        <p:nvPicPr>
          <p:cNvPr id="17" name="Picture 16">
            <a:extLst>
              <a:ext uri="{FF2B5EF4-FFF2-40B4-BE49-F238E27FC236}">
                <a16:creationId xmlns:a16="http://schemas.microsoft.com/office/drawing/2014/main" id="{43C84D19-27CD-4382-906F-17927B4B4CD6}"/>
              </a:ext>
            </a:extLst>
          </p:cNvPr>
          <p:cNvPicPr/>
          <p:nvPr/>
        </p:nvPicPr>
        <p:blipFill>
          <a:blip r:embed="rId6">
            <a:extLst>
              <a:ext uri="{28A0092B-C50C-407E-A947-70E740481C1C}">
                <a14:useLocalDpi xmlns:a14="http://schemas.microsoft.com/office/drawing/2010/main" val="0"/>
              </a:ext>
            </a:extLst>
          </a:blip>
          <a:stretch>
            <a:fillRect/>
          </a:stretch>
        </p:blipFill>
        <p:spPr>
          <a:xfrm>
            <a:off x="10050834" y="6383008"/>
            <a:ext cx="2171700" cy="236220"/>
          </a:xfrm>
          <a:prstGeom prst="rect">
            <a:avLst/>
          </a:prstGeom>
        </p:spPr>
      </p:pic>
    </p:spTree>
    <p:extLst>
      <p:ext uri="{BB962C8B-B14F-4D97-AF65-F5344CB8AC3E}">
        <p14:creationId xmlns:p14="http://schemas.microsoft.com/office/powerpoint/2010/main" val="4206096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3958-46DD-482E-92CC-66CFA06C5849}"/>
              </a:ext>
            </a:extLst>
          </p:cNvPr>
          <p:cNvSpPr>
            <a:spLocks noGrp="1"/>
          </p:cNvSpPr>
          <p:nvPr>
            <p:ph type="title"/>
          </p:nvPr>
        </p:nvSpPr>
        <p:spPr/>
        <p:txBody>
          <a:bodyPr/>
          <a:lstStyle/>
          <a:p>
            <a:pPr marL="285750" indent="-285750">
              <a:buFont typeface="Arial" panose="020B0604020202020204" pitchFamily="34" charset="0"/>
              <a:buChar char="•"/>
            </a:pPr>
            <a:r>
              <a:rPr lang="en-IN" sz="1800" dirty="0" err="1">
                <a:effectLst/>
                <a:latin typeface="Arial" panose="020B0604020202020204" pitchFamily="34" charset="0"/>
                <a:ea typeface="Times New Roman" panose="02020603050405020304" pitchFamily="18" charset="0"/>
                <a:cs typeface="Helvetica" panose="020B0604020202020204" pitchFamily="34" charset="0"/>
              </a:rPr>
              <a:t>KNeighborsRegressor</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4" name="Content Placeholder 3">
            <a:extLst>
              <a:ext uri="{FF2B5EF4-FFF2-40B4-BE49-F238E27FC236}">
                <a16:creationId xmlns:a16="http://schemas.microsoft.com/office/drawing/2014/main" id="{E5481652-248A-4C13-B579-CFCA01C84DA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43275" y="947368"/>
            <a:ext cx="5138434" cy="4783168"/>
          </a:xfrm>
          <a:prstGeom prst="rect">
            <a:avLst/>
          </a:prstGeom>
        </p:spPr>
      </p:pic>
      <p:pic>
        <p:nvPicPr>
          <p:cNvPr id="5" name="Picture 4">
            <a:extLst>
              <a:ext uri="{FF2B5EF4-FFF2-40B4-BE49-F238E27FC236}">
                <a16:creationId xmlns:a16="http://schemas.microsoft.com/office/drawing/2014/main" id="{A2CF88F9-0B28-4EA5-A3DB-DA870D2384A5}"/>
              </a:ext>
            </a:extLst>
          </p:cNvPr>
          <p:cNvPicPr/>
          <p:nvPr/>
        </p:nvPicPr>
        <p:blipFill>
          <a:blip r:embed="rId3">
            <a:extLst>
              <a:ext uri="{28A0092B-C50C-407E-A947-70E740481C1C}">
                <a14:useLocalDpi xmlns:a14="http://schemas.microsoft.com/office/drawing/2010/main" val="0"/>
              </a:ext>
            </a:extLst>
          </a:blip>
          <a:stretch>
            <a:fillRect/>
          </a:stretch>
        </p:blipFill>
        <p:spPr>
          <a:xfrm>
            <a:off x="851627" y="5959459"/>
            <a:ext cx="2125980" cy="236220"/>
          </a:xfrm>
          <a:prstGeom prst="rect">
            <a:avLst/>
          </a:prstGeom>
        </p:spPr>
      </p:pic>
      <p:sp>
        <p:nvSpPr>
          <p:cNvPr id="7" name="TextBox 6">
            <a:extLst>
              <a:ext uri="{FF2B5EF4-FFF2-40B4-BE49-F238E27FC236}">
                <a16:creationId xmlns:a16="http://schemas.microsoft.com/office/drawing/2014/main" id="{145EEF2E-2B23-439D-B27F-27510E75F46C}"/>
              </a:ext>
            </a:extLst>
          </p:cNvPr>
          <p:cNvSpPr txBox="1"/>
          <p:nvPr/>
        </p:nvSpPr>
        <p:spPr>
          <a:xfrm>
            <a:off x="5578007" y="452718"/>
            <a:ext cx="6094520" cy="369332"/>
          </a:xfrm>
          <a:prstGeom prst="rect">
            <a:avLst/>
          </a:prstGeom>
          <a:noFill/>
        </p:spPr>
        <p:txBody>
          <a:bodyPr wrap="square">
            <a:spAutoFit/>
          </a:bodyPr>
          <a:lstStyle/>
          <a:p>
            <a:pPr marL="285750" indent="-285750">
              <a:buFont typeface="Arial" panose="020B0604020202020204" pitchFamily="34" charset="0"/>
              <a:buChar char="•"/>
            </a:pPr>
            <a:r>
              <a:rPr lang="en-IN" sz="1800" dirty="0" err="1">
                <a:effectLst/>
                <a:latin typeface="Arial" panose="020B0604020202020204" pitchFamily="34" charset="0"/>
                <a:ea typeface="Calibri" panose="020F0502020204030204" pitchFamily="34" charset="0"/>
              </a:rPr>
              <a:t>DecisionTreeRegressor</a:t>
            </a:r>
            <a:endParaRPr lang="en-IN" dirty="0"/>
          </a:p>
        </p:txBody>
      </p:sp>
      <p:pic>
        <p:nvPicPr>
          <p:cNvPr id="8" name="Picture 7">
            <a:extLst>
              <a:ext uri="{FF2B5EF4-FFF2-40B4-BE49-F238E27FC236}">
                <a16:creationId xmlns:a16="http://schemas.microsoft.com/office/drawing/2014/main" id="{CE996B70-015E-4DD1-8DFB-AE2CA19EF80E}"/>
              </a:ext>
            </a:extLst>
          </p:cNvPr>
          <p:cNvPicPr/>
          <p:nvPr/>
        </p:nvPicPr>
        <p:blipFill>
          <a:blip r:embed="rId4">
            <a:extLst>
              <a:ext uri="{28A0092B-C50C-407E-A947-70E740481C1C}">
                <a14:useLocalDpi xmlns:a14="http://schemas.microsoft.com/office/drawing/2010/main" val="0"/>
              </a:ext>
            </a:extLst>
          </a:blip>
          <a:stretch>
            <a:fillRect/>
          </a:stretch>
        </p:blipFill>
        <p:spPr>
          <a:xfrm>
            <a:off x="5805996" y="898541"/>
            <a:ext cx="5638542" cy="4880822"/>
          </a:xfrm>
          <a:prstGeom prst="rect">
            <a:avLst/>
          </a:prstGeom>
        </p:spPr>
      </p:pic>
      <p:pic>
        <p:nvPicPr>
          <p:cNvPr id="9" name="Picture 8">
            <a:extLst>
              <a:ext uri="{FF2B5EF4-FFF2-40B4-BE49-F238E27FC236}">
                <a16:creationId xmlns:a16="http://schemas.microsoft.com/office/drawing/2014/main" id="{BD3D3393-D9F7-435C-BCDA-B7941781BD4B}"/>
              </a:ext>
            </a:extLst>
          </p:cNvPr>
          <p:cNvPicPr/>
          <p:nvPr/>
        </p:nvPicPr>
        <p:blipFill>
          <a:blip r:embed="rId5">
            <a:extLst>
              <a:ext uri="{28A0092B-C50C-407E-A947-70E740481C1C}">
                <a14:useLocalDpi xmlns:a14="http://schemas.microsoft.com/office/drawing/2010/main" val="0"/>
              </a:ext>
            </a:extLst>
          </a:blip>
          <a:stretch>
            <a:fillRect/>
          </a:stretch>
        </p:blipFill>
        <p:spPr>
          <a:xfrm>
            <a:off x="6236452" y="6096619"/>
            <a:ext cx="2293620" cy="198120"/>
          </a:xfrm>
          <a:prstGeom prst="rect">
            <a:avLst/>
          </a:prstGeom>
        </p:spPr>
      </p:pic>
    </p:spTree>
    <p:extLst>
      <p:ext uri="{BB962C8B-B14F-4D97-AF65-F5344CB8AC3E}">
        <p14:creationId xmlns:p14="http://schemas.microsoft.com/office/powerpoint/2010/main" val="781137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476F-12CE-45C1-B250-82A96D4A774C}"/>
              </a:ext>
            </a:extLst>
          </p:cNvPr>
          <p:cNvSpPr>
            <a:spLocks noGrp="1"/>
          </p:cNvSpPr>
          <p:nvPr>
            <p:ph type="title"/>
          </p:nvPr>
        </p:nvSpPr>
        <p:spPr/>
        <p:txBody>
          <a:bodyPr/>
          <a:lstStyle/>
          <a:p>
            <a:pPr marL="285750" indent="-285750">
              <a:buFont typeface="Arial" panose="020B0604020202020204" pitchFamily="34" charset="0"/>
              <a:buChar char="•"/>
            </a:pPr>
            <a:r>
              <a:rPr lang="en-IN" sz="1800" dirty="0" err="1">
                <a:effectLst/>
                <a:latin typeface="Arial" panose="020B0604020202020204" pitchFamily="34" charset="0"/>
                <a:ea typeface="Times New Roman" panose="02020603050405020304" pitchFamily="18" charset="0"/>
                <a:cs typeface="Helvetica" panose="020B0604020202020204" pitchFamily="34" charset="0"/>
              </a:rPr>
              <a:t>BaggingRegressor</a:t>
            </a:r>
            <a:br>
              <a:rPr lang="en-IN" sz="1800" dirty="0">
                <a:effectLst/>
                <a:latin typeface="Calibri" panose="020F0502020204030204" pitchFamily="34" charset="0"/>
                <a:ea typeface="Times New Roman" panose="02020603050405020304" pitchFamily="18" charset="0"/>
                <a:cs typeface="Helvetica" panose="020B0604020202020204" pitchFamily="34" charset="0"/>
              </a:rPr>
            </a:br>
            <a:endParaRPr lang="en-IN" dirty="0"/>
          </a:p>
        </p:txBody>
      </p:sp>
      <p:pic>
        <p:nvPicPr>
          <p:cNvPr id="5" name="Content Placeholder 4">
            <a:extLst>
              <a:ext uri="{FF2B5EF4-FFF2-40B4-BE49-F238E27FC236}">
                <a16:creationId xmlns:a16="http://schemas.microsoft.com/office/drawing/2014/main" id="{74846076-B1A3-46B1-B1CD-9E42FB64A55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69050" y="5225778"/>
            <a:ext cx="2225233" cy="281964"/>
          </a:xfrm>
          <a:prstGeom prst="rect">
            <a:avLst/>
          </a:prstGeom>
        </p:spPr>
      </p:pic>
      <p:pic>
        <p:nvPicPr>
          <p:cNvPr id="4" name="Picture 3">
            <a:extLst>
              <a:ext uri="{FF2B5EF4-FFF2-40B4-BE49-F238E27FC236}">
                <a16:creationId xmlns:a16="http://schemas.microsoft.com/office/drawing/2014/main" id="{A2D16336-A6CE-4E04-A33B-54EDC6F4ADDF}"/>
              </a:ext>
            </a:extLst>
          </p:cNvPr>
          <p:cNvPicPr/>
          <p:nvPr/>
        </p:nvPicPr>
        <p:blipFill>
          <a:blip r:embed="rId3">
            <a:extLst>
              <a:ext uri="{28A0092B-C50C-407E-A947-70E740481C1C}">
                <a14:useLocalDpi xmlns:a14="http://schemas.microsoft.com/office/drawing/2010/main" val="0"/>
              </a:ext>
            </a:extLst>
          </a:blip>
          <a:stretch>
            <a:fillRect/>
          </a:stretch>
        </p:blipFill>
        <p:spPr>
          <a:xfrm>
            <a:off x="198214" y="939919"/>
            <a:ext cx="6263640" cy="3817620"/>
          </a:xfrm>
          <a:prstGeom prst="rect">
            <a:avLst/>
          </a:prstGeom>
        </p:spPr>
      </p:pic>
      <p:sp>
        <p:nvSpPr>
          <p:cNvPr id="7" name="TextBox 6">
            <a:extLst>
              <a:ext uri="{FF2B5EF4-FFF2-40B4-BE49-F238E27FC236}">
                <a16:creationId xmlns:a16="http://schemas.microsoft.com/office/drawing/2014/main" id="{17B0AD3D-C136-4EEE-BF3D-499D5BDD1F4A}"/>
              </a:ext>
            </a:extLst>
          </p:cNvPr>
          <p:cNvSpPr txBox="1"/>
          <p:nvPr/>
        </p:nvSpPr>
        <p:spPr>
          <a:xfrm>
            <a:off x="6681666" y="1503734"/>
            <a:ext cx="5312119" cy="670120"/>
          </a:xfrm>
          <a:prstGeom prst="rect">
            <a:avLst/>
          </a:prstGeom>
          <a:noFill/>
        </p:spPr>
        <p:txBody>
          <a:bodyPr wrap="square">
            <a:spAutoFit/>
          </a:bodyPr>
          <a:lstStyle/>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After performing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RandomizedSearchCV</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method </a:t>
            </a:r>
            <a:r>
              <a:rPr lang="en-IN" sz="1800"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accuarcy</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2460CA0F-14BC-4729-A35C-454C05688582}"/>
              </a:ext>
            </a:extLst>
          </p:cNvPr>
          <p:cNvSpPr txBox="1"/>
          <p:nvPr/>
        </p:nvSpPr>
        <p:spPr>
          <a:xfrm>
            <a:off x="4725140" y="5593524"/>
            <a:ext cx="6094520" cy="966483"/>
          </a:xfrm>
          <a:prstGeom prst="rect">
            <a:avLst/>
          </a:prstGeom>
          <a:noFill/>
        </p:spPr>
        <p:txBody>
          <a:bodyPr wrap="square">
            <a:spAutoFit/>
          </a:bodyPr>
          <a:lstStyle/>
          <a:p>
            <a:pPr marL="457200" algn="just">
              <a:lnSpc>
                <a:spcPct val="107000"/>
              </a:lnSpc>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Selecting </a:t>
            </a:r>
            <a:r>
              <a:rPr lang="en-IN" dirty="0" err="1">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DecisionTreeRegressor</a:t>
            </a: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as final model for saving, As can see some models are over fitted.</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sz="1800" dirty="0">
                <a:ln w="0"/>
                <a:effectLst>
                  <a:outerShdw blurRad="38100" dist="19050" dir="2700000" algn="tl" rotWithShape="0">
                    <a:schemeClr val="dk1">
                      <a:alpha val="40000"/>
                    </a:schemeClr>
                  </a:outerShdw>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E0410024-EA94-4F8B-A051-9D47FD48D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589" y="2157810"/>
            <a:ext cx="5060272" cy="3017722"/>
          </a:xfrm>
          <a:prstGeom prst="rect">
            <a:avLst/>
          </a:prstGeom>
        </p:spPr>
      </p:pic>
    </p:spTree>
    <p:extLst>
      <p:ext uri="{BB962C8B-B14F-4D97-AF65-F5344CB8AC3E}">
        <p14:creationId xmlns:p14="http://schemas.microsoft.com/office/powerpoint/2010/main" val="3765782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48F8-2451-488F-95A2-16D1D2E21D23}"/>
              </a:ext>
            </a:extLst>
          </p:cNvPr>
          <p:cNvSpPr>
            <a:spLocks noGrp="1"/>
          </p:cNvSpPr>
          <p:nvPr>
            <p:ph type="title"/>
          </p:nvPr>
        </p:nvSpPr>
        <p:spPr>
          <a:xfrm>
            <a:off x="3903061" y="201920"/>
            <a:ext cx="9404723" cy="1400530"/>
          </a:xfrm>
        </p:spPr>
        <p:txBody>
          <a:bodyPr/>
          <a:lstStyle/>
          <a:p>
            <a:r>
              <a:rPr lang="en-US" sz="1800" dirty="0">
                <a:ln w="0"/>
                <a:solidFill>
                  <a:schemeClr val="tx1"/>
                </a:solidFill>
                <a:effectLst>
                  <a:outerShdw blurRad="38100" dist="19050" dir="2700000" algn="tl" rotWithShape="0">
                    <a:schemeClr val="dk1">
                      <a:alpha val="40000"/>
                    </a:schemeClr>
                  </a:outerShdw>
                </a:effectLst>
                <a:latin typeface="Arial" panose="020B0604020202020204" pitchFamily="34" charset="0"/>
              </a:rPr>
              <a:t> </a:t>
            </a:r>
            <a:r>
              <a:rPr lang="en-IN" sz="1800" dirty="0">
                <a:ln w="0"/>
                <a:solidFill>
                  <a:schemeClr val="tx1"/>
                </a:solidFill>
                <a:effectLst>
                  <a:outerShdw blurRad="38100" dist="19050" dir="2700000" algn="tl" rotWithShape="0">
                    <a:schemeClr val="dk1">
                      <a:alpha val="40000"/>
                    </a:schemeClr>
                  </a:outerShdw>
                </a:effectLst>
                <a:latin typeface="Arial" panose="020B0604020202020204" pitchFamily="34" charset="0"/>
              </a:rPr>
              <a:t>                                                   </a:t>
            </a:r>
            <a:endParaRPr lang="en-IN"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18A9826-4F7A-487F-8B17-A981D0C3BACC}"/>
              </a:ext>
            </a:extLst>
          </p:cNvPr>
          <p:cNvSpPr txBox="1"/>
          <p:nvPr/>
        </p:nvSpPr>
        <p:spPr>
          <a:xfrm>
            <a:off x="202160" y="166410"/>
            <a:ext cx="6653812" cy="2339102"/>
          </a:xfrm>
          <a:prstGeom prst="rect">
            <a:avLst/>
          </a:prstGeom>
          <a:noFill/>
        </p:spPr>
        <p:txBody>
          <a:bodyPr wrap="square">
            <a:spAutoFit/>
          </a:bodyPr>
          <a:lstStyle/>
          <a:p>
            <a:pPr>
              <a:spcBef>
                <a:spcPts val="645"/>
              </a:spcBef>
            </a:pPr>
            <a:r>
              <a:rPr lang="en-US" b="1" dirty="0">
                <a:solidFill>
                  <a:srgbClr val="000000"/>
                </a:solidFill>
                <a:latin typeface="Arial" panose="020B0604020202020204" pitchFamily="34" charset="0"/>
                <a:ea typeface="Times New Roman" panose="02020603050405020304" pitchFamily="18" charset="0"/>
              </a:rPr>
              <a:t>L</a:t>
            </a:r>
            <a:r>
              <a:rPr lang="en-IN" b="1" dirty="0" err="1">
                <a:solidFill>
                  <a:srgbClr val="000000"/>
                </a:solidFill>
                <a:latin typeface="Arial" panose="020B0604020202020204" pitchFamily="34" charset="0"/>
                <a:ea typeface="Times New Roman" panose="02020603050405020304" pitchFamily="18" charset="0"/>
              </a:rPr>
              <a:t>oad</a:t>
            </a:r>
            <a:r>
              <a:rPr lang="en-IN" b="1" dirty="0">
                <a:solidFill>
                  <a:srgbClr val="000000"/>
                </a:solidFill>
                <a:latin typeface="Arial" panose="020B0604020202020204" pitchFamily="34" charset="0"/>
                <a:ea typeface="Times New Roman" panose="02020603050405020304" pitchFamily="18" charset="0"/>
              </a:rPr>
              <a:t> The Model</a:t>
            </a:r>
          </a:p>
          <a:p>
            <a:pPr>
              <a:spcBef>
                <a:spcPts val="645"/>
              </a:spcBef>
            </a:pPr>
            <a:endParaRPr lang="en-IN" sz="1800" b="1" dirty="0">
              <a:solidFill>
                <a:srgbClr val="000000"/>
              </a:solidFill>
              <a:effectLst/>
              <a:latin typeface="Arial" panose="020B0604020202020204" pitchFamily="34" charset="0"/>
              <a:ea typeface="Times New Roman" panose="02020603050405020304" pitchFamily="18" charset="0"/>
            </a:endParaRPr>
          </a:p>
          <a:p>
            <a:pPr>
              <a:spcBef>
                <a:spcPts val="645"/>
              </a:spcBef>
            </a:pPr>
            <a:endParaRPr lang="en-US" b="1" dirty="0">
              <a:solidFill>
                <a:srgbClr val="000000"/>
              </a:solidFill>
              <a:latin typeface="Arial" panose="020B0604020202020204" pitchFamily="34" charset="0"/>
              <a:ea typeface="Times New Roman" panose="02020603050405020304" pitchFamily="18" charset="0"/>
            </a:endParaRPr>
          </a:p>
          <a:p>
            <a:pPr>
              <a:spcBef>
                <a:spcPts val="645"/>
              </a:spcBef>
            </a:pPr>
            <a:endParaRPr lang="en-US" sz="3600" b="1" dirty="0">
              <a:solidFill>
                <a:srgbClr val="000000"/>
              </a:solidFill>
              <a:effectLst/>
              <a:latin typeface="Arial" panose="020B0604020202020204" pitchFamily="34" charset="0"/>
              <a:ea typeface="Times New Roman" panose="02020603050405020304" pitchFamily="18" charset="0"/>
            </a:endParaRPr>
          </a:p>
          <a:p>
            <a:pPr>
              <a:spcBef>
                <a:spcPts val="645"/>
              </a:spcBef>
            </a:pPr>
            <a:endParaRPr lang="en-IN" sz="3600" b="1" dirty="0">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EB3E1712-576B-4CC8-B8F7-15BDBE1E9B39}"/>
              </a:ext>
            </a:extLst>
          </p:cNvPr>
          <p:cNvSpPr txBox="1"/>
          <p:nvPr/>
        </p:nvSpPr>
        <p:spPr>
          <a:xfrm>
            <a:off x="6253525" y="166410"/>
            <a:ext cx="5268082" cy="646331"/>
          </a:xfrm>
          <a:prstGeom prst="rect">
            <a:avLst/>
          </a:prstGeom>
          <a:noFill/>
        </p:spPr>
        <p:txBody>
          <a:bodyPr wrap="square" rtlCol="0">
            <a:spAutoFit/>
          </a:bodyPr>
          <a:lstStyle/>
          <a:p>
            <a:r>
              <a:rPr lang="en-US" b="1" dirty="0"/>
              <a:t>Prediction Over Test Data</a:t>
            </a:r>
          </a:p>
          <a:p>
            <a:endParaRPr lang="en-IN" dirty="0"/>
          </a:p>
        </p:txBody>
      </p:sp>
      <p:pic>
        <p:nvPicPr>
          <p:cNvPr id="17" name="Content Placeholder 16">
            <a:extLst>
              <a:ext uri="{FF2B5EF4-FFF2-40B4-BE49-F238E27FC236}">
                <a16:creationId xmlns:a16="http://schemas.microsoft.com/office/drawing/2014/main" id="{489F844D-772B-47AC-B0C2-C5ADFD53A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43" y="657823"/>
            <a:ext cx="4984505" cy="2299220"/>
          </a:xfrm>
        </p:spPr>
      </p:pic>
      <p:pic>
        <p:nvPicPr>
          <p:cNvPr id="19" name="Picture 18">
            <a:extLst>
              <a:ext uri="{FF2B5EF4-FFF2-40B4-BE49-F238E27FC236}">
                <a16:creationId xmlns:a16="http://schemas.microsoft.com/office/drawing/2014/main" id="{02AEF025-2162-4FC4-9E47-59B9F7463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626" y="694677"/>
            <a:ext cx="6374831" cy="5468645"/>
          </a:xfrm>
          <a:prstGeom prst="rect">
            <a:avLst/>
          </a:prstGeom>
        </p:spPr>
      </p:pic>
    </p:spTree>
    <p:extLst>
      <p:ext uri="{BB962C8B-B14F-4D97-AF65-F5344CB8AC3E}">
        <p14:creationId xmlns:p14="http://schemas.microsoft.com/office/powerpoint/2010/main" val="356306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8588-B798-4892-BF5C-25A5E788AB5E}"/>
              </a:ext>
            </a:extLst>
          </p:cNvPr>
          <p:cNvSpPr>
            <a:spLocks noGrp="1"/>
          </p:cNvSpPr>
          <p:nvPr>
            <p:ph type="title"/>
          </p:nvPr>
        </p:nvSpPr>
        <p:spPr>
          <a:xfrm>
            <a:off x="646111" y="452718"/>
            <a:ext cx="9404723" cy="656991"/>
          </a:xfrm>
        </p:spPr>
        <p:txBody>
          <a:bodyPr>
            <a:normAutofit fontScale="90000"/>
          </a:bodyPr>
          <a:lstStyle/>
          <a:p>
            <a:r>
              <a:rPr lang="en-US" sz="3200" dirty="0"/>
              <a:t>Making lists based on type of data in variables and working on null values:</a:t>
            </a:r>
            <a:endParaRPr lang="en-IN" sz="3200" dirty="0"/>
          </a:p>
        </p:txBody>
      </p:sp>
      <p:pic>
        <p:nvPicPr>
          <p:cNvPr id="6" name="Content Placeholder 5">
            <a:extLst>
              <a:ext uri="{FF2B5EF4-FFF2-40B4-BE49-F238E27FC236}">
                <a16:creationId xmlns:a16="http://schemas.microsoft.com/office/drawing/2014/main" id="{75A2A17F-9BBF-4959-AFA1-5EAFFC94074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09413" y="3193851"/>
            <a:ext cx="6347460" cy="1356478"/>
          </a:xfrm>
          <a:prstGeom prst="rect">
            <a:avLst/>
          </a:prstGeom>
        </p:spPr>
      </p:pic>
      <p:pic>
        <p:nvPicPr>
          <p:cNvPr id="4" name="Picture 3">
            <a:extLst>
              <a:ext uri="{FF2B5EF4-FFF2-40B4-BE49-F238E27FC236}">
                <a16:creationId xmlns:a16="http://schemas.microsoft.com/office/drawing/2014/main" id="{5AE327A7-8827-432F-92FF-3B92F0009E02}"/>
              </a:ext>
            </a:extLst>
          </p:cNvPr>
          <p:cNvPicPr/>
          <p:nvPr/>
        </p:nvPicPr>
        <p:blipFill>
          <a:blip r:embed="rId3">
            <a:extLst>
              <a:ext uri="{28A0092B-C50C-407E-A947-70E740481C1C}">
                <a14:useLocalDpi xmlns:a14="http://schemas.microsoft.com/office/drawing/2010/main" val="0"/>
              </a:ext>
            </a:extLst>
          </a:blip>
          <a:stretch>
            <a:fillRect/>
          </a:stretch>
        </p:blipFill>
        <p:spPr>
          <a:xfrm>
            <a:off x="709413" y="1665252"/>
            <a:ext cx="6347460" cy="1296029"/>
          </a:xfrm>
          <a:prstGeom prst="rect">
            <a:avLst/>
          </a:prstGeom>
        </p:spPr>
      </p:pic>
      <p:pic>
        <p:nvPicPr>
          <p:cNvPr id="5" name="Picture 4">
            <a:extLst>
              <a:ext uri="{FF2B5EF4-FFF2-40B4-BE49-F238E27FC236}">
                <a16:creationId xmlns:a16="http://schemas.microsoft.com/office/drawing/2014/main" id="{1E75AF1E-4684-4356-8242-AA2CF9E0DC7A}"/>
              </a:ext>
            </a:extLst>
          </p:cNvPr>
          <p:cNvPicPr/>
          <p:nvPr/>
        </p:nvPicPr>
        <p:blipFill>
          <a:blip r:embed="rId4">
            <a:extLst>
              <a:ext uri="{28A0092B-C50C-407E-A947-70E740481C1C}">
                <a14:useLocalDpi xmlns:a14="http://schemas.microsoft.com/office/drawing/2010/main" val="0"/>
              </a:ext>
            </a:extLst>
          </a:blip>
          <a:stretch>
            <a:fillRect/>
          </a:stretch>
        </p:blipFill>
        <p:spPr>
          <a:xfrm>
            <a:off x="7446406" y="1817443"/>
            <a:ext cx="3672840" cy="668673"/>
          </a:xfrm>
          <a:prstGeom prst="rect">
            <a:avLst/>
          </a:prstGeom>
        </p:spPr>
      </p:pic>
      <p:pic>
        <p:nvPicPr>
          <p:cNvPr id="7" name="Picture 6">
            <a:extLst>
              <a:ext uri="{FF2B5EF4-FFF2-40B4-BE49-F238E27FC236}">
                <a16:creationId xmlns:a16="http://schemas.microsoft.com/office/drawing/2014/main" id="{28E79A31-C4C7-4B05-A4DE-9252A343B5D1}"/>
              </a:ext>
            </a:extLst>
          </p:cNvPr>
          <p:cNvPicPr/>
          <p:nvPr/>
        </p:nvPicPr>
        <p:blipFill>
          <a:blip r:embed="rId5">
            <a:extLst>
              <a:ext uri="{28A0092B-C50C-407E-A947-70E740481C1C}">
                <a14:useLocalDpi xmlns:a14="http://schemas.microsoft.com/office/drawing/2010/main" val="0"/>
              </a:ext>
            </a:extLst>
          </a:blip>
          <a:stretch>
            <a:fillRect/>
          </a:stretch>
        </p:blipFill>
        <p:spPr>
          <a:xfrm>
            <a:off x="686553" y="4747442"/>
            <a:ext cx="6393180" cy="1844040"/>
          </a:xfrm>
          <a:prstGeom prst="rect">
            <a:avLst/>
          </a:prstGeom>
        </p:spPr>
      </p:pic>
      <p:pic>
        <p:nvPicPr>
          <p:cNvPr id="8" name="Picture 7">
            <a:extLst>
              <a:ext uri="{FF2B5EF4-FFF2-40B4-BE49-F238E27FC236}">
                <a16:creationId xmlns:a16="http://schemas.microsoft.com/office/drawing/2014/main" id="{395C2C8A-BBFB-4CBD-B0DD-53077E16BD5C}"/>
              </a:ext>
            </a:extLst>
          </p:cNvPr>
          <p:cNvPicPr/>
          <p:nvPr/>
        </p:nvPicPr>
        <p:blipFill>
          <a:blip r:embed="rId5">
            <a:extLst>
              <a:ext uri="{28A0092B-C50C-407E-A947-70E740481C1C}">
                <a14:useLocalDpi xmlns:a14="http://schemas.microsoft.com/office/drawing/2010/main" val="0"/>
              </a:ext>
            </a:extLst>
          </a:blip>
          <a:stretch>
            <a:fillRect/>
          </a:stretch>
        </p:blipFill>
        <p:spPr>
          <a:xfrm>
            <a:off x="7446406" y="3193850"/>
            <a:ext cx="3801602" cy="2748600"/>
          </a:xfrm>
          <a:prstGeom prst="rect">
            <a:avLst/>
          </a:prstGeom>
        </p:spPr>
      </p:pic>
    </p:spTree>
    <p:extLst>
      <p:ext uri="{BB962C8B-B14F-4D97-AF65-F5344CB8AC3E}">
        <p14:creationId xmlns:p14="http://schemas.microsoft.com/office/powerpoint/2010/main" val="680088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2E6B-6180-4977-8EBF-0D5B7B79AF42}"/>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C9CBE899-45F3-451F-9DE8-1331C302E042}"/>
              </a:ext>
            </a:extLst>
          </p:cNvPr>
          <p:cNvSpPr>
            <a:spLocks noGrp="1"/>
          </p:cNvSpPr>
          <p:nvPr>
            <p:ph idx="1"/>
          </p:nvPr>
        </p:nvSpPr>
        <p:spPr/>
        <p:txBody>
          <a:bodyPr>
            <a:normAutofit/>
          </a:bodyPr>
          <a:lstStyle/>
          <a:p>
            <a:r>
              <a:rPr lang="en-US" dirty="0"/>
              <a:t>House price is depend upon various aspects.</a:t>
            </a:r>
          </a:p>
          <a:p>
            <a:pPr marL="0" indent="0">
              <a:buNone/>
            </a:pPr>
            <a:r>
              <a:rPr lang="en-IN" sz="1800" dirty="0">
                <a:effectLst/>
                <a:latin typeface="Arial" panose="020B0604020202020204" pitchFamily="34" charset="0"/>
                <a:ea typeface="Calibri" panose="020F0502020204030204" pitchFamily="34" charset="0"/>
                <a:cs typeface="Times New Roman" panose="02020603050405020304" pitchFamily="18" charset="0"/>
              </a:rPr>
              <a:t>Building a data science model for the management to understand the pricing dynamics of a new market. Our train dataset contains 1460 entries each having 81 variables and also contains Null values. And the test dataset contains 292 entries each having 80 variables and also contains Null values. I have worked on null values.</a:t>
            </a:r>
            <a:br>
              <a:rPr lang="en-IN" sz="1800" dirty="0">
                <a:effectLst/>
                <a:latin typeface="Arial" panose="020B0604020202020204" pitchFamily="34" charset="0"/>
                <a:ea typeface="Calibri" panose="020F0502020204030204" pitchFamily="34" charset="0"/>
                <a:cs typeface="Times New Roman" panose="02020603050405020304" pitchFamily="18" charset="0"/>
              </a:rPr>
            </a:br>
            <a:r>
              <a:rPr lang="en-IN" sz="1800" dirty="0">
                <a:effectLst/>
                <a:latin typeface="Arial" panose="020B0604020202020204" pitchFamily="34" charset="0"/>
                <a:ea typeface="Calibri" panose="020F0502020204030204" pitchFamily="34" charset="0"/>
                <a:cs typeface="Times New Roman" panose="02020603050405020304" pitchFamily="18" charset="0"/>
              </a:rPr>
              <a:t>Then created some new variables and deleted some which were not required after creating new variables. Then worked on outlier and skewness of the data for both the dataset. As our dataset contains object and numerical data hence with the help of ordinal encoding method, I have changed the data type to numeric and then standardization method help me in making the data in standard format.</a:t>
            </a:r>
            <a:br>
              <a:rPr lang="en-IN" sz="1800" dirty="0">
                <a:effectLst/>
                <a:latin typeface="Arial" panose="020B0604020202020204" pitchFamily="34" charset="0"/>
                <a:ea typeface="Calibri" panose="020F0502020204030204" pitchFamily="34" charset="0"/>
                <a:cs typeface="Times New Roman" panose="02020603050405020304" pitchFamily="18" charset="0"/>
              </a:rPr>
            </a:br>
            <a:r>
              <a:rPr lang="en-IN" sz="1800" dirty="0">
                <a:effectLst/>
                <a:latin typeface="Arial" panose="020B0604020202020204" pitchFamily="34" charset="0"/>
                <a:ea typeface="Calibri" panose="020F0502020204030204" pitchFamily="34" charset="0"/>
                <a:cs typeface="Times New Roman" panose="02020603050405020304" pitchFamily="18" charset="0"/>
              </a:rPr>
              <a:t>Then tried finding the best random state to work on, after that we stated 6 models on our train dataset and with the help of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GridsearvhCV</a:t>
            </a:r>
            <a:r>
              <a:rPr lang="en-IN" sz="1800" dirty="0">
                <a:effectLst/>
                <a:latin typeface="Arial" panose="020B0604020202020204" pitchFamily="34" charset="0"/>
                <a:ea typeface="Calibri" panose="020F0502020204030204" pitchFamily="34" charset="0"/>
                <a:cs typeface="Times New Roman" panose="02020603050405020304" pitchFamily="18" charset="0"/>
              </a:rPr>
              <a:t> method </a:t>
            </a:r>
            <a:r>
              <a:rPr lang="en-IN" sz="1800" dirty="0" err="1">
                <a:effectLst/>
                <a:latin typeface="Arial" panose="020B0604020202020204" pitchFamily="34" charset="0"/>
                <a:ea typeface="Calibri" panose="020F0502020204030204" pitchFamily="34" charset="0"/>
                <a:cs typeface="Times New Roman" panose="02020603050405020304" pitchFamily="18" charset="0"/>
              </a:rPr>
              <a:t>i</a:t>
            </a:r>
            <a:r>
              <a:rPr lang="en-IN" sz="1800" dirty="0">
                <a:effectLst/>
                <a:latin typeface="Arial" panose="020B0604020202020204" pitchFamily="34" charset="0"/>
                <a:ea typeface="Calibri" panose="020F0502020204030204" pitchFamily="34" charset="0"/>
                <a:cs typeface="Times New Roman" panose="02020603050405020304" pitchFamily="18" charset="0"/>
              </a:rPr>
              <a:t> tried to improve the accuracy, I choose </a:t>
            </a:r>
            <a:r>
              <a:rPr lang="en-IN" sz="1800" dirty="0" err="1">
                <a:latin typeface="Arial" panose="020B0604020202020204" pitchFamily="34" charset="0"/>
                <a:ea typeface="Calibri" panose="020F0502020204030204" pitchFamily="34" charset="0"/>
                <a:cs typeface="Times New Roman" panose="02020603050405020304" pitchFamily="18" charset="0"/>
              </a:rPr>
              <a:t>DecisionTree</a:t>
            </a:r>
            <a:r>
              <a:rPr lang="en-IN" sz="1800" dirty="0" err="1">
                <a:effectLst/>
                <a:latin typeface="Arial" panose="020B0604020202020204" pitchFamily="34" charset="0"/>
                <a:ea typeface="Calibri" panose="020F0502020204030204" pitchFamily="34" charset="0"/>
                <a:cs typeface="Times New Roman" panose="02020603050405020304" pitchFamily="18" charset="0"/>
              </a:rPr>
              <a:t>Regressor</a:t>
            </a:r>
            <a:r>
              <a:rPr lang="en-IN" sz="1800" dirty="0">
                <a:effectLst/>
                <a:latin typeface="Arial" panose="020B0604020202020204" pitchFamily="34" charset="0"/>
                <a:ea typeface="Calibri" panose="020F0502020204030204" pitchFamily="34" charset="0"/>
                <a:cs typeface="Times New Roman" panose="02020603050405020304" pitchFamily="18" charset="0"/>
              </a:rPr>
              <a:t> for final saving the model the then loaded the model on test dataset and then predicted the data over test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034794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C7391-78F7-48C5-857A-70A4964B03D6}"/>
              </a:ext>
            </a:extLst>
          </p:cNvPr>
          <p:cNvSpPr>
            <a:spLocks noGrp="1"/>
          </p:cNvSpPr>
          <p:nvPr>
            <p:ph idx="1"/>
          </p:nvPr>
        </p:nvSpPr>
        <p:spPr/>
        <p:txBody>
          <a:bodyPr>
            <a:normAutofit/>
          </a:bodyPr>
          <a:lstStyle/>
          <a:p>
            <a:pPr marL="0" indent="0">
              <a:buNone/>
            </a:pPr>
            <a:r>
              <a:rPr lang="en-US" sz="8000" dirty="0">
                <a:latin typeface="Arial" panose="020B0604020202020204" pitchFamily="34" charset="0"/>
                <a:cs typeface="Arial" panose="020B0604020202020204" pitchFamily="34" charset="0"/>
              </a:rPr>
              <a:t>THANK YOU</a:t>
            </a:r>
            <a:r>
              <a:rPr lang="en-IN" sz="8000" dirty="0">
                <a:latin typeface="Arial" panose="020B0604020202020204" pitchFamily="34" charset="0"/>
                <a:cs typeface="Arial" panose="020B0604020202020204" pitchFamily="34" charset="0"/>
              </a:rPr>
              <a:t> </a:t>
            </a:r>
            <a:r>
              <a:rPr lang="en-IN" sz="8000" dirty="0">
                <a:latin typeface="Arial" panose="020B0604020202020204" pitchFamily="34" charset="0"/>
                <a:cs typeface="Arial" panose="020B0604020202020204" pitchFamily="34" charset="0"/>
                <a:sym typeface="Wingdings" panose="05000000000000000000" pitchFamily="2" charset="2"/>
              </a:rPr>
              <a:t></a:t>
            </a:r>
            <a:endParaRPr lang="en-IN" sz="8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332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021D-E788-4D5A-B7C1-612A02BD5DF9}"/>
              </a:ext>
            </a:extLst>
          </p:cNvPr>
          <p:cNvSpPr>
            <a:spLocks noGrp="1"/>
          </p:cNvSpPr>
          <p:nvPr>
            <p:ph type="title"/>
          </p:nvPr>
        </p:nvSpPr>
        <p:spPr>
          <a:xfrm>
            <a:off x="6720397" y="1420427"/>
            <a:ext cx="5157926" cy="896645"/>
          </a:xfrm>
        </p:spPr>
        <p:txBody>
          <a:bodyPr>
            <a:normAutofit fontScale="90000"/>
          </a:bodyPr>
          <a:lstStyle/>
          <a:p>
            <a:pPr marL="457200">
              <a:lnSpc>
                <a:spcPct val="107000"/>
              </a:lnSpc>
            </a:pPr>
            <a:r>
              <a:rPr lang="en-IN" sz="1800" b="1" dirty="0">
                <a:latin typeface="Arial" panose="020B0604020202020204" pitchFamily="34" charset="0"/>
                <a:cs typeface="Times New Roman" panose="02020603050405020304" pitchFamily="18" charset="0"/>
              </a:rPr>
              <a:t>let's create a new list after working on numerical variables</a:t>
            </a:r>
            <a:br>
              <a:rPr lang="en-IN" sz="1800" b="1" dirty="0">
                <a:latin typeface="Arial" panose="020B0604020202020204" pitchFamily="34" charset="0"/>
                <a:cs typeface="Times New Roman" panose="02020603050405020304" pitchFamily="18" charset="0"/>
              </a:rPr>
            </a:br>
            <a:r>
              <a:rPr lang="en-IN" sz="1800" b="1" dirty="0">
                <a:latin typeface="Arial" panose="020B0604020202020204" pitchFamily="34" charset="0"/>
                <a:cs typeface="Times New Roman" panose="02020603050405020304" pitchFamily="18" charset="0"/>
              </a:rPr>
              <a:t> </a:t>
            </a:r>
            <a:br>
              <a:rPr lang="en-IN" sz="1800" b="1" dirty="0">
                <a:latin typeface="Arial" panose="020B060402020202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Content Placeholder 3">
            <a:extLst>
              <a:ext uri="{FF2B5EF4-FFF2-40B4-BE49-F238E27FC236}">
                <a16:creationId xmlns:a16="http://schemas.microsoft.com/office/drawing/2014/main" id="{86FB9796-463F-48F1-9E28-A80570BFB3C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3701" y="974748"/>
            <a:ext cx="6408975" cy="5346154"/>
          </a:xfrm>
          <a:prstGeom prst="rect">
            <a:avLst/>
          </a:prstGeom>
        </p:spPr>
      </p:pic>
      <p:sp>
        <p:nvSpPr>
          <p:cNvPr id="5" name="Title 1">
            <a:extLst>
              <a:ext uri="{FF2B5EF4-FFF2-40B4-BE49-F238E27FC236}">
                <a16:creationId xmlns:a16="http://schemas.microsoft.com/office/drawing/2014/main" id="{8AD092F5-2158-4F7D-A3B5-284859DA394C}"/>
              </a:ext>
            </a:extLst>
          </p:cNvPr>
          <p:cNvSpPr txBox="1">
            <a:spLocks/>
          </p:cNvSpPr>
          <p:nvPr/>
        </p:nvSpPr>
        <p:spPr>
          <a:xfrm>
            <a:off x="379781" y="537098"/>
            <a:ext cx="6784499" cy="45280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panose="020B0604020202020204" pitchFamily="34" charset="0"/>
                <a:ea typeface="Calibri" panose="020F0502020204030204" pitchFamily="34" charset="0"/>
                <a:cs typeface="Times New Roman" panose="02020603050405020304" pitchFamily="18" charset="0"/>
              </a:rPr>
              <a:t>Before proceeding ahead let’s do some data pre-processing:</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D673C967-99EB-47F6-894F-E363A52936A3}"/>
              </a:ext>
            </a:extLst>
          </p:cNvPr>
          <p:cNvPicPr/>
          <p:nvPr/>
        </p:nvPicPr>
        <p:blipFill>
          <a:blip r:embed="rId3">
            <a:extLst>
              <a:ext uri="{28A0092B-C50C-407E-A947-70E740481C1C}">
                <a14:useLocalDpi xmlns:a14="http://schemas.microsoft.com/office/drawing/2010/main" val="0"/>
              </a:ext>
            </a:extLst>
          </a:blip>
          <a:stretch>
            <a:fillRect/>
          </a:stretch>
        </p:blipFill>
        <p:spPr>
          <a:xfrm>
            <a:off x="7164280" y="2317072"/>
            <a:ext cx="4714043" cy="3888419"/>
          </a:xfrm>
          <a:prstGeom prst="rect">
            <a:avLst/>
          </a:prstGeom>
        </p:spPr>
      </p:pic>
    </p:spTree>
    <p:extLst>
      <p:ext uri="{BB962C8B-B14F-4D97-AF65-F5344CB8AC3E}">
        <p14:creationId xmlns:p14="http://schemas.microsoft.com/office/powerpoint/2010/main" val="1566039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45277-A987-4F88-AA10-6BCE59583177}"/>
              </a:ext>
            </a:extLst>
          </p:cNvPr>
          <p:cNvSpPr>
            <a:spLocks noGrp="1"/>
          </p:cNvSpPr>
          <p:nvPr>
            <p:ph type="title"/>
          </p:nvPr>
        </p:nvSpPr>
        <p:spPr>
          <a:xfrm>
            <a:off x="646111" y="452717"/>
            <a:ext cx="3295574" cy="656991"/>
          </a:xfrm>
        </p:spPr>
        <p:txBody>
          <a:bodyPr>
            <a:normAutofit fontScale="90000"/>
          </a:bodyPr>
          <a:lstStyle/>
          <a:p>
            <a:r>
              <a:rPr lang="en-IN" sz="320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Times New Roman" panose="02020603050405020304" pitchFamily="18" charset="0"/>
              </a:rPr>
              <a:t>Visualization:</a:t>
            </a:r>
            <a:br>
              <a:rPr lang="en-IN" sz="3200" b="1" dirty="0">
                <a:effectLst/>
                <a:latin typeface="Times New Roman" panose="02020603050405020304" pitchFamily="18" charset="0"/>
                <a:ea typeface="Times New Roman" panose="02020603050405020304" pitchFamily="18" charset="0"/>
              </a:rPr>
            </a:br>
            <a:endParaRPr lang="en-IN" sz="6000" dirty="0"/>
          </a:p>
        </p:txBody>
      </p:sp>
      <p:pic>
        <p:nvPicPr>
          <p:cNvPr id="8" name="Content Placeholder 7">
            <a:extLst>
              <a:ext uri="{FF2B5EF4-FFF2-40B4-BE49-F238E27FC236}">
                <a16:creationId xmlns:a16="http://schemas.microsoft.com/office/drawing/2014/main" id="{D72E3CB6-BBA6-422D-9BDC-60760E9B9A1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45244" y="2142688"/>
            <a:ext cx="5350756" cy="4391277"/>
          </a:xfrm>
          <a:prstGeom prst="rect">
            <a:avLst/>
          </a:prstGeom>
        </p:spPr>
      </p:pic>
      <p:pic>
        <p:nvPicPr>
          <p:cNvPr id="7" name="Picture 6">
            <a:extLst>
              <a:ext uri="{FF2B5EF4-FFF2-40B4-BE49-F238E27FC236}">
                <a16:creationId xmlns:a16="http://schemas.microsoft.com/office/drawing/2014/main" id="{A027E0D9-0086-47FD-AA1F-C4B1F823B062}"/>
              </a:ext>
            </a:extLst>
          </p:cNvPr>
          <p:cNvPicPr/>
          <p:nvPr/>
        </p:nvPicPr>
        <p:blipFill>
          <a:blip r:embed="rId3">
            <a:extLst>
              <a:ext uri="{28A0092B-C50C-407E-A947-70E740481C1C}">
                <a14:useLocalDpi xmlns:a14="http://schemas.microsoft.com/office/drawing/2010/main" val="0"/>
              </a:ext>
            </a:extLst>
          </a:blip>
          <a:stretch>
            <a:fillRect/>
          </a:stretch>
        </p:blipFill>
        <p:spPr>
          <a:xfrm>
            <a:off x="745244" y="1199478"/>
            <a:ext cx="6774142" cy="853440"/>
          </a:xfrm>
          <a:prstGeom prst="rect">
            <a:avLst/>
          </a:prstGeom>
        </p:spPr>
      </p:pic>
      <p:pic>
        <p:nvPicPr>
          <p:cNvPr id="9" name="Picture 8">
            <a:extLst>
              <a:ext uri="{FF2B5EF4-FFF2-40B4-BE49-F238E27FC236}">
                <a16:creationId xmlns:a16="http://schemas.microsoft.com/office/drawing/2014/main" id="{7EE41EF8-ECDF-46E6-90B8-12256259D8C1}"/>
              </a:ext>
            </a:extLst>
          </p:cNvPr>
          <p:cNvPicPr/>
          <p:nvPr/>
        </p:nvPicPr>
        <p:blipFill>
          <a:blip r:embed="rId4">
            <a:extLst>
              <a:ext uri="{28A0092B-C50C-407E-A947-70E740481C1C}">
                <a14:useLocalDpi xmlns:a14="http://schemas.microsoft.com/office/drawing/2010/main" val="0"/>
              </a:ext>
            </a:extLst>
          </a:blip>
          <a:stretch>
            <a:fillRect/>
          </a:stretch>
        </p:blipFill>
        <p:spPr>
          <a:xfrm>
            <a:off x="6521314" y="2097801"/>
            <a:ext cx="4149645" cy="4481047"/>
          </a:xfrm>
          <a:prstGeom prst="rect">
            <a:avLst/>
          </a:prstGeom>
        </p:spPr>
      </p:pic>
    </p:spTree>
    <p:extLst>
      <p:ext uri="{BB962C8B-B14F-4D97-AF65-F5344CB8AC3E}">
        <p14:creationId xmlns:p14="http://schemas.microsoft.com/office/powerpoint/2010/main" val="207286021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110</TotalTime>
  <Words>1064</Words>
  <Application>Microsoft Office PowerPoint</Application>
  <PresentationFormat>Widescreen</PresentationFormat>
  <Paragraphs>115</Paragraphs>
  <Slides>71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Corbel</vt:lpstr>
      <vt:lpstr>Helvetica</vt:lpstr>
      <vt:lpstr>Symbol</vt:lpstr>
      <vt:lpstr>Times New Roman</vt:lpstr>
      <vt:lpstr>Wingdings</vt:lpstr>
      <vt:lpstr>Wingdings 3</vt:lpstr>
      <vt:lpstr>Basis</vt:lpstr>
      <vt:lpstr>HOUSING- PRICE PREDICTION </vt:lpstr>
      <vt:lpstr>Objective:</vt:lpstr>
      <vt:lpstr>Let's import required libraries:</vt:lpstr>
      <vt:lpstr>We will import the train file for analysis now:   </vt:lpstr>
      <vt:lpstr>Describing the dataset:</vt:lpstr>
      <vt:lpstr>PowerPoint Presentation</vt:lpstr>
      <vt:lpstr>Making lists based on type of data in variables and working on null values:</vt:lpstr>
      <vt:lpstr>let's create a new list after working on numerical variables    </vt:lpstr>
      <vt:lpstr>Visualization: </vt:lpstr>
      <vt:lpstr>PowerPoint Presentation</vt:lpstr>
      <vt:lpstr>PowerPoint Presentation</vt:lpstr>
      <vt:lpstr>PowerPoint Presentation</vt:lpstr>
      <vt:lpstr>PowerPoint Presentation</vt:lpstr>
      <vt:lpstr>PowerPoint Presentation</vt:lpstr>
      <vt:lpstr>Let’s have a look at discrete variable data: </vt:lpstr>
      <vt:lpstr>PowerPoint Presentation</vt:lpstr>
      <vt:lpstr>PowerPoint Presentation</vt:lpstr>
      <vt:lpstr>Let’s look at continuous variable data: </vt:lpstr>
      <vt:lpstr>PowerPoint Presentation</vt:lpstr>
      <vt:lpstr>Let’s check the distribution of data now: </vt:lpstr>
      <vt:lpstr>PowerPoint Presentation</vt:lpstr>
      <vt:lpstr>PowerPoint Presentation</vt:lpstr>
      <vt:lpstr>PowerPoint Presentation</vt:lpstr>
      <vt:lpstr>PowerPoint Presentation</vt:lpstr>
      <vt:lpstr>PowerPoint Presentation</vt:lpstr>
      <vt:lpstr>Some functions for further analysis: </vt:lpstr>
      <vt:lpstr>Let's Work on features individually: </vt:lpstr>
      <vt:lpstr>LotArea  </vt:lpstr>
      <vt:lpstr>MasVnrArea </vt:lpstr>
      <vt:lpstr>GrLivArea </vt:lpstr>
      <vt:lpstr>GarageYrBlt </vt:lpstr>
      <vt:lpstr>GarageArea </vt:lpstr>
      <vt:lpstr>Remodelyrs</vt:lpstr>
      <vt:lpstr>PPorch </vt:lpstr>
      <vt:lpstr>Let's look at the correlation: </vt:lpstr>
      <vt:lpstr>PowerPoint Presentation</vt:lpstr>
      <vt:lpstr>Skewness and outliers removal:   </vt:lpstr>
      <vt:lpstr>Let's perform scaling now: </vt:lpstr>
      <vt:lpstr>We will import the test file now: </vt:lpstr>
      <vt:lpstr>We can see count is all same for all variable, let's check for null values now: </vt:lpstr>
      <vt:lpstr>Lets create lists depend upon type of data in variable</vt:lpstr>
      <vt:lpstr>Let’s do some preprocessing of test dataset:</vt:lpstr>
      <vt:lpstr>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Work on features individually </vt:lpstr>
      <vt:lpstr>LotArea </vt:lpstr>
      <vt:lpstr>MasVnrArea </vt:lpstr>
      <vt:lpstr>GrLivArea </vt:lpstr>
      <vt:lpstr>GarageYrBlt </vt:lpstr>
      <vt:lpstr>GarageArea</vt:lpstr>
      <vt:lpstr>Remodelyrs </vt:lpstr>
      <vt:lpstr>PPorch </vt:lpstr>
      <vt:lpstr>PowerPoint Presentation</vt:lpstr>
      <vt:lpstr>Lets perform standardization:   </vt:lpstr>
      <vt:lpstr>Model/s Development and Evaluation  </vt:lpstr>
      <vt:lpstr>Hyper parameter tunning: </vt:lpstr>
      <vt:lpstr>AdaBoostRegressor </vt:lpstr>
      <vt:lpstr>KNeighborsRegressor </vt:lpstr>
      <vt:lpstr>BaggingRegressor </vt:lpstr>
      <vt:lpstr>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Sagar Kadam</dc:creator>
  <cp:lastModifiedBy>User</cp:lastModifiedBy>
  <cp:revision>14</cp:revision>
  <dcterms:created xsi:type="dcterms:W3CDTF">2021-07-09T17:34:04Z</dcterms:created>
  <dcterms:modified xsi:type="dcterms:W3CDTF">2022-02-02T13:51:47Z</dcterms:modified>
</cp:coreProperties>
</file>